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5" r:id="rId2"/>
  </p:sldMasterIdLst>
  <p:notesMasterIdLst>
    <p:notesMasterId r:id="rId22"/>
  </p:notesMasterIdLst>
  <p:handoutMasterIdLst>
    <p:handoutMasterId r:id="rId23"/>
  </p:handoutMasterIdLst>
  <p:sldIdLst>
    <p:sldId id="256" r:id="rId3"/>
    <p:sldId id="295" r:id="rId4"/>
    <p:sldId id="294" r:id="rId5"/>
    <p:sldId id="296" r:id="rId6"/>
    <p:sldId id="293" r:id="rId7"/>
    <p:sldId id="292" r:id="rId8"/>
    <p:sldId id="278" r:id="rId9"/>
    <p:sldId id="282" r:id="rId10"/>
    <p:sldId id="284" r:id="rId11"/>
    <p:sldId id="270" r:id="rId12"/>
    <p:sldId id="281" r:id="rId13"/>
    <p:sldId id="300" r:id="rId14"/>
    <p:sldId id="307" r:id="rId15"/>
    <p:sldId id="301" r:id="rId16"/>
    <p:sldId id="302" r:id="rId17"/>
    <p:sldId id="303" r:id="rId18"/>
    <p:sldId id="304" r:id="rId19"/>
    <p:sldId id="305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56D85-8CF5-B24F-B4FB-BC5B341661F5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2A14-5509-F046-AF66-A7315BC8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60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4A0-F979-CE4F-9EA8-86BB587B00B0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C50F5-14DB-AC49-A61C-CD137D7C0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265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3422D-C650-4F4C-8550-1D583B939D15}" type="slidenum">
              <a:rPr lang="en-GB"/>
              <a:pPr/>
              <a:t>7</a:t>
            </a:fld>
            <a:endParaRPr lang="en-GB"/>
          </a:p>
        </p:txBody>
      </p:sp>
      <p:sp>
        <p:nvSpPr>
          <p:cNvPr id="4813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3762" y="4342991"/>
            <a:ext cx="5030476" cy="402606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6113" algn="l"/>
                <a:tab pos="4951413" algn="l"/>
                <a:tab pos="5446713" algn="l"/>
                <a:tab pos="5942013" algn="l"/>
                <a:tab pos="6437313" algn="l"/>
                <a:tab pos="6932613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</a:pPr>
            <a:fld id="{11D7998C-C6E3-4BF9-A46E-0F1B8A8C653B}" type="slidenum">
              <a:rPr lang="en-GB" smtClean="0">
                <a:latin typeface="Times New Roman" pitchFamily="18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  <a:tabLst>
                  <a:tab pos="0" algn="l"/>
                  <a:tab pos="493713" algn="l"/>
                  <a:tab pos="989013" algn="l"/>
                  <a:tab pos="1484313" algn="l"/>
                  <a:tab pos="1979613" algn="l"/>
                  <a:tab pos="2474913" algn="l"/>
                  <a:tab pos="2970213" algn="l"/>
                  <a:tab pos="3465513" algn="l"/>
                  <a:tab pos="3960813" algn="l"/>
                  <a:tab pos="4456113" algn="l"/>
                  <a:tab pos="4951413" algn="l"/>
                  <a:tab pos="5446713" algn="l"/>
                  <a:tab pos="5942013" algn="l"/>
                  <a:tab pos="6437313" algn="l"/>
                  <a:tab pos="6932613" algn="l"/>
                  <a:tab pos="7426325" algn="l"/>
                  <a:tab pos="7921625" algn="l"/>
                  <a:tab pos="8416925" algn="l"/>
                  <a:tab pos="8912225" algn="l"/>
                  <a:tab pos="9407525" algn="l"/>
                  <a:tab pos="9902825" algn="l"/>
                </a:tabLst>
              </a:pPr>
              <a:t>8</a:t>
            </a:fld>
            <a:endParaRPr lang="en-GB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2468" y="687027"/>
            <a:ext cx="4573064" cy="342695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38" tIns="49519" rIns="99038" bIns="49519" anchor="ctr"/>
          <a:lstStyle/>
          <a:p>
            <a:pPr>
              <a:lnSpc>
                <a:spcPct val="10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/>
          </a:p>
        </p:txBody>
      </p:sp>
      <p:sp>
        <p:nvSpPr>
          <p:cNvPr id="3174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762" y="4342992"/>
            <a:ext cx="5027285" cy="4111938"/>
          </a:xfrm>
          <a:noFill/>
          <a:ln/>
        </p:spPr>
        <p:txBody>
          <a:bodyPr wrap="none" anchor="ctr"/>
          <a:lstStyle/>
          <a:p>
            <a:endParaRPr lang="nl-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and write permissions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D4134-10F2-4FDA-B520-3511F6CFD85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314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here and type the title</a:t>
            </a:r>
            <a:endParaRPr 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here and type the title</a:t>
            </a:r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39F8-77A4-3B4D-921E-8EEAE916209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  <p:pic>
        <p:nvPicPr>
          <p:cNvPr id="15" name="Afbeelding 14" descr="UT powerpoint sheet small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  <a:endParaRPr lang="en-US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39F8-77A4-3B4D-921E-8EEAE91620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  <p:pic>
        <p:nvPicPr>
          <p:cNvPr id="9" name="Afbeelding 8" descr="UT powerpoint sheet smal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39F8-77A4-3B4D-921E-8EEAE916209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  <p:pic>
        <p:nvPicPr>
          <p:cNvPr id="9" name="Picture 2" descr="E:\Project\Universiteit Twente\Huisstijlimplementatie 2009 - ICT\Werkdocumenten\09 Producten\092 Powerpoint - vernieuwd\Powerpoint - vernieuwd 100325\UT powerpoint sheet small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69963" cy="6894513"/>
          </a:xfrm>
          <a:prstGeom prst="rect">
            <a:avLst/>
          </a:prstGeom>
          <a:noFill/>
        </p:spPr>
      </p:pic>
      <p:pic>
        <p:nvPicPr>
          <p:cNvPr id="10" name="Picture 3" descr="E:\Project\Universiteit Twente\Huisstijlimplementatie 2009 - ICT\Werkdocumenten\09 Producten\092 Powerpoint - vernieuwd\Powerpoint - vernieuwd 100325\UT powerpoint sheet small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69963" cy="6894513"/>
          </a:xfrm>
          <a:prstGeom prst="rect">
            <a:avLst/>
          </a:prstGeom>
          <a:noFill/>
        </p:spPr>
      </p:pic>
      <p:pic>
        <p:nvPicPr>
          <p:cNvPr id="12" name="Picture 4" descr="E:\Project\Universiteit Twente\Huisstijlimplementatie 2009 - ICT\Werkdocumenten\09 Producten\092 Powerpoint - vernieuwd\Powerpoint - vernieuwd 100325\UT powerpoint sheet small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969963" cy="6894513"/>
          </a:xfrm>
          <a:prstGeom prst="rect">
            <a:avLst/>
          </a:prstGeom>
          <a:noFill/>
        </p:spPr>
      </p:pic>
      <p:pic>
        <p:nvPicPr>
          <p:cNvPr id="15" name="Picture 5" descr="E:\Project\Universiteit Twente\Huisstijlimplementatie 2009 - ICT\Werkdocumenten\09 Producten\092 Powerpoint - vernieuwd\Powerpoint - vernieuwd 100325\UT powerpoint sheet small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69963" cy="68945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39F8-77A4-3B4D-921E-8EEAE91620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  <p:pic>
        <p:nvPicPr>
          <p:cNvPr id="9" name="Afbeelding 8" descr="UT powerpoint sheet small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3/12/15</a:t>
            </a: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Verification of OpenCL kernels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0B7F-BB0A-4C4A-B426-79A3B38DAF4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4149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3/12/15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Verification of OpenCL kernels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73C6A-4AE1-4FA3-8213-09974B76447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75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3/12/15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Verification of OpenCL kernels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457C4-E75A-408D-B8CD-3877BDED468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712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here and type the title</a:t>
            </a:r>
            <a:endParaRPr 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098675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40692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3/12/15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Verification of OpenCL kernels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D0157-CCFE-4CE6-AF47-AA8A395706B1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68702" y="590090"/>
            <a:ext cx="7161016" cy="642937"/>
          </a:xfrm>
        </p:spPr>
        <p:txBody>
          <a:bodyPr lIns="0" tIns="0" rIns="0" bIns="0" anchor="b" anchorCtr="0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en-US" noProof="0" smtClean="0"/>
              <a:t>Click here and type the title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768687" y="1226814"/>
            <a:ext cx="716103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41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39F8-77A4-3B4D-921E-8EEAE91620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3/12/15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Verification of OpenCL kernels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D0157-CCFE-4CE6-AF47-AA8A395706B1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68702" y="590090"/>
            <a:ext cx="7161016" cy="642937"/>
          </a:xfrm>
        </p:spPr>
        <p:txBody>
          <a:bodyPr lIns="0" tIns="0" rIns="0" bIns="0" anchor="b" anchorCtr="0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en-US" noProof="0" smtClean="0"/>
              <a:t>Click here and type the Title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768687" y="1226814"/>
            <a:ext cx="716103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09600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3/12/15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Verification of OpenCL kernels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D0157-CCFE-4CE6-AF47-AA8A395706B1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68702" y="590090"/>
            <a:ext cx="7161016" cy="642937"/>
          </a:xfrm>
        </p:spPr>
        <p:txBody>
          <a:bodyPr lIns="0" tIns="0" rIns="0" bIns="0" anchor="b" anchorCtr="0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en-US" noProof="0" smtClean="0"/>
              <a:t>Click here and type the title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768687" y="1226814"/>
            <a:ext cx="716103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6108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3/12/15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Verification of OpenCL kernels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D0157-CCFE-4CE6-AF47-AA8A395706B1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764000" y="1643050"/>
            <a:ext cx="7380000" cy="4000528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768687" y="1226814"/>
            <a:ext cx="716103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here and type the Subtitle</a:t>
            </a:r>
            <a:endParaRPr lang="en-US" noProof="0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6" hasCustomPrompt="1"/>
          </p:nvPr>
        </p:nvSpPr>
        <p:spPr>
          <a:xfrm>
            <a:off x="1768702" y="590090"/>
            <a:ext cx="7161016" cy="642937"/>
          </a:xfrm>
        </p:spPr>
        <p:txBody>
          <a:bodyPr lIns="0" tIns="0" rIns="0" bIns="0" anchor="b" anchorCtr="0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en-US" noProof="0" smtClean="0"/>
              <a:t>Click here and type the Title</a:t>
            </a:r>
          </a:p>
        </p:txBody>
      </p:sp>
    </p:spTree>
    <p:extLst>
      <p:ext uri="{BB962C8B-B14F-4D97-AF65-F5344CB8AC3E}">
        <p14:creationId xmlns:p14="http://schemas.microsoft.com/office/powerpoint/2010/main" val="1233600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971735" y="1643050"/>
            <a:ext cx="2933429" cy="4429156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764000" y="1632600"/>
            <a:ext cx="4200072" cy="4425958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3/12/15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Verification of OpenCL kernels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D0157-CCFE-4CE6-AF47-AA8A395706B1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768687" y="1226814"/>
            <a:ext cx="716103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here and type the Subtitle</a:t>
            </a:r>
            <a:endParaRPr lang="en-US" noProof="0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768702" y="590090"/>
            <a:ext cx="7161016" cy="642937"/>
          </a:xfrm>
        </p:spPr>
        <p:txBody>
          <a:bodyPr lIns="0" tIns="0" rIns="0" bIns="0" anchor="b" anchorCtr="0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en-US" noProof="0" smtClean="0"/>
              <a:t>Click here and type the Title</a:t>
            </a:r>
          </a:p>
        </p:txBody>
      </p:sp>
    </p:spTree>
    <p:extLst>
      <p:ext uri="{BB962C8B-B14F-4D97-AF65-F5344CB8AC3E}">
        <p14:creationId xmlns:p14="http://schemas.microsoft.com/office/powerpoint/2010/main" val="2326306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3/12/15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Verification of OpenCL kernels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D0157-CCFE-4CE6-AF47-AA8A395706B1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764000" y="1641599"/>
            <a:ext cx="7380000" cy="3999600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768687" y="1226814"/>
            <a:ext cx="716103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here and type the Subtitle</a:t>
            </a:r>
            <a:endParaRPr lang="en-US" noProof="0"/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68702" y="590090"/>
            <a:ext cx="7161016" cy="642937"/>
          </a:xfrm>
        </p:spPr>
        <p:txBody>
          <a:bodyPr lIns="0" tIns="0" rIns="0" bIns="0" anchor="b" anchorCtr="0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en-US" noProof="0" smtClean="0"/>
              <a:t>Click here and Type the title</a:t>
            </a:r>
          </a:p>
        </p:txBody>
      </p:sp>
    </p:spTree>
    <p:extLst>
      <p:ext uri="{BB962C8B-B14F-4D97-AF65-F5344CB8AC3E}">
        <p14:creationId xmlns:p14="http://schemas.microsoft.com/office/powerpoint/2010/main" val="4269305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here and type the title</a:t>
            </a:r>
            <a:endParaRPr 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098675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6144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here and type the title</a:t>
            </a:r>
            <a:endParaRPr lang="en-US" noProof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098675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89201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here and type the title</a:t>
            </a:r>
            <a:endParaRPr lang="en-US" noProof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098675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2257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3/12/15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Verification of OpenCL kernels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D0157-CCFE-4CE6-AF47-AA8A395706B1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Afbeelding 8" descr="UT_Strookwit_1_kl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23430" cy="6858000"/>
          </a:xfrm>
          <a:prstGeom prst="rect">
            <a:avLst/>
          </a:prstGeom>
        </p:spPr>
      </p:pic>
      <p:sp>
        <p:nvSpPr>
          <p:cNvPr id="16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768687" y="1226814"/>
            <a:ext cx="716103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here and type the subtitle</a:t>
            </a:r>
            <a:endParaRPr lang="en-US" noProof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68702" y="590090"/>
            <a:ext cx="7161016" cy="642937"/>
          </a:xfrm>
        </p:spPr>
        <p:txBody>
          <a:bodyPr lIns="0" tIns="0" rIns="0" bIns="0" anchor="b" anchorCtr="0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en-US" noProof="0" smtClean="0"/>
              <a:t>Click here and type the title</a:t>
            </a:r>
          </a:p>
        </p:txBody>
      </p:sp>
    </p:spTree>
    <p:extLst>
      <p:ext uri="{BB962C8B-B14F-4D97-AF65-F5344CB8AC3E}">
        <p14:creationId xmlns:p14="http://schemas.microsoft.com/office/powerpoint/2010/main" val="158129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3/12/15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Verification of OpenCL kernels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D0157-CCFE-4CE6-AF47-AA8A395706B1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Afbeelding 8" descr="UT_Strookwit_2_kl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23430" cy="6858000"/>
          </a:xfrm>
          <a:prstGeom prst="rect">
            <a:avLst/>
          </a:prstGeom>
        </p:spPr>
      </p:pic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768687" y="1226814"/>
            <a:ext cx="716103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here and type the Subtitle</a:t>
            </a:r>
            <a:endParaRPr lang="en-US" noProof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68702" y="590090"/>
            <a:ext cx="7161016" cy="642937"/>
          </a:xfrm>
        </p:spPr>
        <p:txBody>
          <a:bodyPr lIns="0" tIns="0" rIns="0" bIns="0" anchor="b" anchorCtr="0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en-US" noProof="0" smtClean="0"/>
              <a:t>Click here and type the Title</a:t>
            </a:r>
          </a:p>
        </p:txBody>
      </p:sp>
    </p:spTree>
    <p:extLst>
      <p:ext uri="{BB962C8B-B14F-4D97-AF65-F5344CB8AC3E}">
        <p14:creationId xmlns:p14="http://schemas.microsoft.com/office/powerpoint/2010/main" val="361856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39F8-77A4-3B4D-921E-8EEAE91620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3/12/15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Verification of OpenCL kernels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D0157-CCFE-4CE6-AF47-AA8A395706B1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Afbeelding 7" descr="UT_Strookwit_3_kl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23430" cy="6858000"/>
          </a:xfrm>
          <a:prstGeom prst="rect">
            <a:avLst/>
          </a:prstGeom>
        </p:spPr>
      </p:pic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768687" y="1226814"/>
            <a:ext cx="716103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here and type the Subtitle</a:t>
            </a:r>
            <a:endParaRPr lang="en-US" noProof="0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68702" y="590090"/>
            <a:ext cx="7161016" cy="642937"/>
          </a:xfrm>
        </p:spPr>
        <p:txBody>
          <a:bodyPr lIns="0" tIns="0" rIns="0" bIns="0" anchor="b" anchorCtr="0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en-US" noProof="0" smtClean="0"/>
              <a:t>Click here and type the Title</a:t>
            </a:r>
          </a:p>
        </p:txBody>
      </p:sp>
    </p:spTree>
    <p:extLst>
      <p:ext uri="{BB962C8B-B14F-4D97-AF65-F5344CB8AC3E}">
        <p14:creationId xmlns:p14="http://schemas.microsoft.com/office/powerpoint/2010/main" val="1159345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3/12/15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Verification of OpenCL kernels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D0157-CCFE-4CE6-AF47-AA8A395706B1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Afbeelding 8" descr="UT_Strookwit_4_kl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23430" cy="6858000"/>
          </a:xfrm>
          <a:prstGeom prst="rect">
            <a:avLst/>
          </a:prstGeom>
        </p:spPr>
      </p:pic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768687" y="1226814"/>
            <a:ext cx="716103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here and type the Subtitle</a:t>
            </a:r>
            <a:endParaRPr lang="en-US" noProof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68702" y="590090"/>
            <a:ext cx="7161016" cy="642937"/>
          </a:xfrm>
        </p:spPr>
        <p:txBody>
          <a:bodyPr lIns="0" tIns="0" rIns="0" bIns="0" anchor="b" anchorCtr="0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en-US" noProof="0" smtClean="0"/>
              <a:t>Click here and type the Title</a:t>
            </a:r>
          </a:p>
        </p:txBody>
      </p:sp>
    </p:spTree>
    <p:extLst>
      <p:ext uri="{BB962C8B-B14F-4D97-AF65-F5344CB8AC3E}">
        <p14:creationId xmlns:p14="http://schemas.microsoft.com/office/powerpoint/2010/main" val="1826946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3/12/15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Verification of OpenCL kernels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D0157-CCFE-4CE6-AF47-AA8A395706B1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Afbeelding 7" descr="UT_Strookwit_5_kl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23430" cy="6858000"/>
          </a:xfrm>
          <a:prstGeom prst="rect">
            <a:avLst/>
          </a:prstGeom>
        </p:spPr>
      </p:pic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768687" y="1226814"/>
            <a:ext cx="716103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here and type the Subtitle</a:t>
            </a:r>
            <a:endParaRPr lang="en-US" noProof="0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68702" y="590090"/>
            <a:ext cx="7161016" cy="642937"/>
          </a:xfrm>
        </p:spPr>
        <p:txBody>
          <a:bodyPr lIns="0" tIns="0" rIns="0" bIns="0" anchor="b" anchorCtr="0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en-US" noProof="0" smtClean="0"/>
              <a:t>Click here and type the Title</a:t>
            </a:r>
          </a:p>
        </p:txBody>
      </p:sp>
    </p:spTree>
    <p:extLst>
      <p:ext uri="{BB962C8B-B14F-4D97-AF65-F5344CB8AC3E}">
        <p14:creationId xmlns:p14="http://schemas.microsoft.com/office/powerpoint/2010/main" val="382640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3/12/15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Verification of OpenCL kernels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AA810-F0BD-48AD-AA92-8661F284D2A3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947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noProof="0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39F8-77A4-3B4D-921E-8EEAE91620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8072462" cy="4000528"/>
          </a:xfrm>
        </p:spPr>
        <p:txBody>
          <a:bodyPr/>
          <a:lstStyle/>
          <a:p>
            <a:r>
              <a:rPr lang="nl-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39F8-77A4-3B4D-921E-8EEAE91620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4546800" cy="4415508"/>
          </a:xfrm>
        </p:spPr>
        <p:txBody>
          <a:bodyPr/>
          <a:lstStyle/>
          <a:p>
            <a:r>
              <a:rPr lang="nl-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670000" y="1713600"/>
            <a:ext cx="3189600" cy="43236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noProof="0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39F8-77A4-3B4D-921E-8EEAE91620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39F8-77A4-3B4D-921E-8EEAE91620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071538" y="1641599"/>
            <a:ext cx="8072462" cy="3999600"/>
          </a:xfrm>
        </p:spPr>
        <p:txBody>
          <a:bodyPr/>
          <a:lstStyle/>
          <a:p>
            <a:r>
              <a:rPr lang="nl-NL" noProof="0" smtClean="0"/>
              <a:t>Click icon to add chart</a:t>
            </a:r>
            <a:endParaRPr lang="en-US" noProof="0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here and type the title</a:t>
            </a:r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here and type the title</a:t>
            </a:r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 smtClean="0"/>
              <a:t>Click here and type the subtitle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18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942664" y="6333197"/>
            <a:ext cx="2019600" cy="40199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0000" y="2051050"/>
            <a:ext cx="7801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opmaakprofielen</a:t>
            </a:r>
            <a:r>
              <a:rPr lang="en-US" noProof="0" dirty="0" smtClean="0"/>
              <a:t> van de </a:t>
            </a:r>
            <a:r>
              <a:rPr lang="en-US" noProof="0" dirty="0" err="1" smtClean="0"/>
              <a:t>modeltekst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925739F8-77A4-3B4D-921E-8EEAE916209F}" type="slidenum">
              <a:rPr lang="en-US" smtClean="0"/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080000" y="1636713"/>
            <a:ext cx="807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93" r:id="rId15"/>
    <p:sldLayoutId id="2147483694" r:id="rId16"/>
    <p:sldLayoutId id="2147483695" r:id="rId1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23706" y="6333197"/>
            <a:ext cx="2019600" cy="40199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051050"/>
            <a:ext cx="71183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opmaakprofielen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 defTabSz="914400"/>
            <a:r>
              <a:rPr lang="en-US" smtClean="0">
                <a:solidFill>
                  <a:srgbClr val="000000"/>
                </a:solidFill>
                <a:latin typeface="Arial"/>
              </a:rPr>
              <a:t>3/12/15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 defTabSz="914400"/>
            <a:r>
              <a:rPr lang="en-US" smtClean="0">
                <a:solidFill>
                  <a:srgbClr val="000000"/>
                </a:solidFill>
                <a:latin typeface="Arial"/>
              </a:rPr>
              <a:t>Verification of OpenCL kernels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 defTabSz="914400"/>
            <a:fld id="{C26D0157-CCFE-4CE6-AF47-AA8A395706B1}" type="slidenum">
              <a:rPr lang="en-US" smtClean="0">
                <a:solidFill>
                  <a:srgbClr val="000000"/>
                </a:solidFill>
                <a:latin typeface="Arial"/>
              </a:rPr>
              <a:pPr defTabSz="914400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nl-NL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16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400" y="1021193"/>
            <a:ext cx="6786562" cy="1470025"/>
          </a:xfrm>
        </p:spPr>
        <p:txBody>
          <a:bodyPr/>
          <a:lstStyle/>
          <a:p>
            <a:r>
              <a:rPr lang="en-US" dirty="0" smtClean="0"/>
              <a:t>NIRICT reconnaissance topic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performance and correctness of GPGPU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400" y="2411843"/>
            <a:ext cx="6788150" cy="1101725"/>
          </a:xfrm>
        </p:spPr>
        <p:txBody>
          <a:bodyPr/>
          <a:lstStyle/>
          <a:p>
            <a:r>
              <a:rPr lang="en-US" dirty="0" smtClean="0"/>
              <a:t>Marieke </a:t>
            </a:r>
            <a:r>
              <a:rPr lang="en-US" dirty="0" err="1" smtClean="0"/>
              <a:t>Huisman</a:t>
            </a:r>
            <a:endParaRPr lang="en-US" dirty="0"/>
          </a:p>
          <a:p>
            <a:r>
              <a:rPr lang="en-US" dirty="0" err="1" smtClean="0"/>
              <a:t>Alexandru</a:t>
            </a:r>
            <a:r>
              <a:rPr lang="en-US" dirty="0" smtClean="0"/>
              <a:t> </a:t>
            </a:r>
            <a:r>
              <a:rPr lang="en-US" dirty="0" err="1" smtClean="0"/>
              <a:t>iosup</a:t>
            </a:r>
            <a:endParaRPr lang="en-US" dirty="0"/>
          </a:p>
          <a:p>
            <a:r>
              <a:rPr lang="en-US" dirty="0" err="1" smtClean="0"/>
              <a:t>ana</a:t>
            </a:r>
            <a:r>
              <a:rPr lang="en-US" dirty="0" smtClean="0"/>
              <a:t> </a:t>
            </a:r>
            <a:r>
              <a:rPr lang="en-US" dirty="0" err="1" smtClean="0"/>
              <a:t>lucia</a:t>
            </a:r>
            <a:r>
              <a:rPr lang="en-US" dirty="0" smtClean="0"/>
              <a:t> </a:t>
            </a:r>
            <a:r>
              <a:rPr lang="en-US" dirty="0" err="1" smtClean="0"/>
              <a:t>Varbanescu</a:t>
            </a:r>
            <a:endParaRPr lang="en-US" dirty="0"/>
          </a:p>
          <a:p>
            <a:r>
              <a:rPr lang="en-US" dirty="0" smtClean="0"/>
              <a:t>Anton </a:t>
            </a:r>
            <a:r>
              <a:rPr lang="en-US" dirty="0" err="1" smtClean="0"/>
              <a:t>wijs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323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ac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3636" y="4125242"/>
            <a:ext cx="2968844" cy="225608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2"/>
                </a:solidFill>
              </a:rPr>
              <a:t>Permission</a:t>
            </a:r>
            <a:r>
              <a:rPr lang="nl-NL" dirty="0" smtClean="0"/>
              <a:t> to access a </a:t>
            </a:r>
            <a:r>
              <a:rPr lang="nl-NL" dirty="0" err="1" smtClean="0"/>
              <a:t>variable</a:t>
            </a:r>
            <a:r>
              <a:rPr lang="nl-NL" dirty="0" smtClean="0"/>
              <a:t> is a </a:t>
            </a:r>
            <a:r>
              <a:rPr lang="nl-NL" dirty="0" err="1" smtClean="0"/>
              <a:t>fraction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0 </a:t>
            </a:r>
            <a:r>
              <a:rPr lang="nl-NL" dirty="0" err="1" smtClean="0"/>
              <a:t>and</a:t>
            </a:r>
            <a:r>
              <a:rPr lang="nl-NL" dirty="0" smtClean="0"/>
              <a:t> 1</a:t>
            </a:r>
          </a:p>
          <a:p>
            <a:r>
              <a:rPr lang="nl-NL" dirty="0" smtClean="0"/>
              <a:t>Full permission </a:t>
            </a:r>
            <a:r>
              <a:rPr lang="nl-NL" dirty="0" smtClean="0">
                <a:solidFill>
                  <a:schemeClr val="accent2"/>
                </a:solidFill>
              </a:rPr>
              <a:t>1 </a:t>
            </a:r>
            <a:r>
              <a:rPr lang="nl-NL" dirty="0" smtClean="0"/>
              <a:t>allows to change the variable</a:t>
            </a:r>
          </a:p>
          <a:p>
            <a:r>
              <a:rPr lang="nl-NL" dirty="0" smtClean="0"/>
              <a:t>Fractional permission in </a:t>
            </a:r>
            <a:r>
              <a:rPr lang="nl-NL" dirty="0" smtClean="0">
                <a:solidFill>
                  <a:schemeClr val="accent2"/>
                </a:solidFill>
              </a:rPr>
              <a:t>(0, 1)</a:t>
            </a:r>
            <a:r>
              <a:rPr lang="nl-NL" dirty="0" smtClean="0"/>
              <a:t> allows to inspect a </a:t>
            </a:r>
            <a:r>
              <a:rPr lang="nl-NL" dirty="0" err="1" smtClean="0"/>
              <a:t>variable</a:t>
            </a:r>
            <a:endParaRPr lang="nl-NL" dirty="0" smtClean="0"/>
          </a:p>
          <a:p>
            <a:r>
              <a:rPr lang="nl-NL" dirty="0" err="1"/>
              <a:t>Permissions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split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combined</a:t>
            </a:r>
            <a:endParaRPr lang="nl-NL" dirty="0"/>
          </a:p>
          <a:p>
            <a:pPr marL="0" indent="0">
              <a:buNone/>
            </a:pPr>
            <a:r>
              <a:rPr lang="nl-NL" b="1" dirty="0" smtClean="0"/>
              <a:t>	</a:t>
            </a:r>
            <a:r>
              <a:rPr lang="nl-NL" b="1" dirty="0" smtClean="0">
                <a:solidFill>
                  <a:schemeClr val="accent4"/>
                </a:solidFill>
              </a:rPr>
              <a:t>Perm(</a:t>
            </a:r>
            <a:r>
              <a:rPr lang="nl-NL" b="1" i="1" dirty="0" smtClean="0">
                <a:solidFill>
                  <a:schemeClr val="accent4"/>
                </a:solidFill>
              </a:rPr>
              <a:t>x,</a:t>
            </a:r>
            <a:r>
              <a:rPr lang="nl-NL" b="1" dirty="0" smtClean="0">
                <a:solidFill>
                  <a:schemeClr val="accent4"/>
                </a:solidFill>
              </a:rPr>
              <a:t> 1) </a:t>
            </a:r>
            <a:r>
              <a:rPr lang="nl-NL" b="1" dirty="0" smtClean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★−★  </a:t>
            </a:r>
            <a:r>
              <a:rPr lang="nl-NL" b="1" dirty="0" smtClean="0">
                <a:solidFill>
                  <a:schemeClr val="accent4"/>
                </a:solidFill>
                <a:ea typeface="Zapf Dingbats"/>
                <a:cs typeface="Zapf Dingbats"/>
                <a:sym typeface="Zapf Dingbats"/>
              </a:rPr>
              <a:t>Perm(</a:t>
            </a:r>
            <a:r>
              <a:rPr lang="nl-NL" b="1" i="1" dirty="0" smtClean="0">
                <a:solidFill>
                  <a:schemeClr val="accent4"/>
                </a:solidFill>
                <a:ea typeface="Zapf Dingbats"/>
                <a:cs typeface="Zapf Dingbats"/>
                <a:sym typeface="Zapf Dingbats"/>
              </a:rPr>
              <a:t>x, </a:t>
            </a:r>
            <a:r>
              <a:rPr lang="nl-NL" b="1" dirty="0" smtClean="0">
                <a:solidFill>
                  <a:schemeClr val="accent4"/>
                </a:solidFill>
                <a:ea typeface="Zapf Dingbats"/>
                <a:cs typeface="Zapf Dingbats"/>
                <a:sym typeface="Zapf Dingbats"/>
              </a:rPr>
              <a:t>½) </a:t>
            </a:r>
            <a:r>
              <a:rPr lang="nl-NL" b="1" dirty="0">
                <a:solidFill>
                  <a:schemeClr val="accent4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 </a:t>
            </a:r>
            <a:r>
              <a:rPr lang="nl-NL" b="1" dirty="0">
                <a:solidFill>
                  <a:schemeClr val="accent4"/>
                </a:solidFill>
                <a:ea typeface="Zapf Dingbats"/>
                <a:cs typeface="Zapf Dingbats"/>
                <a:sym typeface="Zapf Dingbats"/>
              </a:rPr>
              <a:t>Perm(</a:t>
            </a:r>
            <a:r>
              <a:rPr lang="nl-NL" b="1" i="1" dirty="0">
                <a:solidFill>
                  <a:schemeClr val="accent4"/>
                </a:solidFill>
                <a:ea typeface="Zapf Dingbats"/>
                <a:cs typeface="Zapf Dingbats"/>
                <a:sym typeface="Zapf Dingbats"/>
              </a:rPr>
              <a:t>x, </a:t>
            </a:r>
            <a:r>
              <a:rPr lang="nl-NL" b="1" dirty="0">
                <a:solidFill>
                  <a:schemeClr val="accent4"/>
                </a:solidFill>
                <a:ea typeface="Zapf Dingbats"/>
                <a:cs typeface="Zapf Dingbats"/>
                <a:sym typeface="Zapf Dingbats"/>
              </a:rPr>
              <a:t>½)</a:t>
            </a:r>
            <a:endParaRPr lang="nl-NL" b="1" dirty="0" smtClean="0">
              <a:solidFill>
                <a:schemeClr val="accent4"/>
              </a:solidFill>
            </a:endParaRPr>
          </a:p>
          <a:p>
            <a:r>
              <a:rPr lang="nl-NL" dirty="0" smtClean="0"/>
              <a:t>Global invariant: for each variable, the sum of all the permissions in the system is never more than 1</a:t>
            </a:r>
          </a:p>
          <a:p>
            <a:endParaRPr lang="nl-NL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dirty="0" smtClean="0"/>
              <a:t>Thus: simultaneous reads allowed,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 smtClean="0"/>
              <a:t>but no read-write or write-write conflicts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 smtClean="0"/>
              <a:t>(</a:t>
            </a:r>
            <a:r>
              <a:rPr lang="nl-NL" dirty="0" smtClean="0">
                <a:solidFill>
                  <a:schemeClr val="accent2"/>
                </a:solidFill>
              </a:rPr>
              <a:t>data races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3/12/15</a:t>
            </a: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000000"/>
                </a:solidFill>
                <a:latin typeface="Arial"/>
              </a:rPr>
              <a:t>Verification of OpenCL kernels</a:t>
            </a:r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>
                <a:solidFill>
                  <a:srgbClr val="000000"/>
                </a:solidFill>
                <a:latin typeface="Arial"/>
              </a:rPr>
              <a:pPr/>
              <a:t>10</a:t>
            </a:fld>
            <a:endParaRPr lang="nl-NL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 smtClean="0"/>
              <a:t>Permissions</a:t>
            </a:r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boyland-gray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699">
            <a:off x="6754792" y="-81772"/>
            <a:ext cx="1348792" cy="18990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78272" y="1495944"/>
            <a:ext cx="9724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700" dirty="0" smtClean="0">
                <a:solidFill>
                  <a:srgbClr val="000000"/>
                </a:solidFill>
                <a:latin typeface="Arial"/>
              </a:rPr>
              <a:t>John </a:t>
            </a:r>
          </a:p>
          <a:p>
            <a:pPr defTabSz="914400"/>
            <a:r>
              <a:rPr lang="en-US" sz="1700" dirty="0" err="1" smtClean="0">
                <a:solidFill>
                  <a:srgbClr val="000000"/>
                </a:solidFill>
                <a:latin typeface="Arial"/>
              </a:rPr>
              <a:t>Boyland</a:t>
            </a:r>
            <a:endParaRPr lang="en-US" sz="17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4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Basis for reasoning: </a:t>
            </a:r>
            <a:r>
              <a:rPr lang="en-US" dirty="0" smtClean="0">
                <a:solidFill>
                  <a:srgbClr val="0098C3"/>
                </a:solidFill>
              </a:rPr>
              <a:t>Permission-based Separation Logic</a:t>
            </a:r>
          </a:p>
          <a:p>
            <a:r>
              <a:rPr lang="en-US" dirty="0" smtClean="0"/>
              <a:t>Java-like programs </a:t>
            </a:r>
            <a:r>
              <a:rPr lang="en-US" dirty="0" smtClean="0">
                <a:solidFill>
                  <a:srgbClr val="0098C3"/>
                </a:solidFill>
              </a:rPr>
              <a:t>(thread creation, thread joining, reentrant locks)</a:t>
            </a:r>
          </a:p>
          <a:p>
            <a:r>
              <a:rPr lang="en-US" dirty="0" err="1" smtClean="0">
                <a:solidFill>
                  <a:srgbClr val="0098C3"/>
                </a:solidFill>
              </a:rPr>
              <a:t>OpenCL</a:t>
            </a:r>
            <a:r>
              <a:rPr lang="en-US" dirty="0" smtClean="0">
                <a:solidFill>
                  <a:srgbClr val="0098C3"/>
                </a:solidFill>
              </a:rPr>
              <a:t>-like programs</a:t>
            </a:r>
          </a:p>
          <a:p>
            <a:r>
              <a:rPr lang="en-US" dirty="0" smtClean="0"/>
              <a:t>Permissions: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Write permission</a:t>
            </a:r>
            <a:r>
              <a:rPr lang="en-US" dirty="0" smtClean="0"/>
              <a:t>: exclusive access</a:t>
            </a:r>
          </a:p>
          <a:p>
            <a:pPr lvl="1"/>
            <a:r>
              <a:rPr lang="en-US" dirty="0" smtClean="0">
                <a:solidFill>
                  <a:srgbClr val="CF0072"/>
                </a:solidFill>
              </a:rPr>
              <a:t>Read permission</a:t>
            </a:r>
            <a:r>
              <a:rPr lang="en-US" dirty="0" smtClean="0"/>
              <a:t>: shared access</a:t>
            </a:r>
          </a:p>
          <a:p>
            <a:pPr lvl="1"/>
            <a:r>
              <a:rPr lang="en-US" dirty="0" smtClean="0"/>
              <a:t>Read and write permissions can be </a:t>
            </a:r>
          </a:p>
          <a:p>
            <a:pPr marL="257175" lvl="1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 exchanged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Permission specifications combined </a:t>
            </a:r>
          </a:p>
          <a:p>
            <a:pPr marL="520700" lvl="2" indent="0">
              <a:lnSpc>
                <a:spcPct val="90000"/>
              </a:lnSpc>
              <a:buNone/>
            </a:pPr>
            <a:r>
              <a:rPr lang="en-US" dirty="0" smtClean="0"/>
              <a:t>with functional properties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9F8-77A4-3B4D-921E-8EEAE916209F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VERCORS (verification of concurrent programs)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21200573114a9593e0e1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13" y="4453398"/>
            <a:ext cx="2678667" cy="18348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9784695">
            <a:off x="4920749" y="4723245"/>
            <a:ext cx="38366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VerCors</a:t>
            </a:r>
            <a:endParaRPr lang="nl-N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248" y="5812663"/>
            <a:ext cx="3376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http://</a:t>
            </a:r>
            <a:r>
              <a:rPr lang="en-US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utwente.nL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</a:t>
            </a:r>
            <a:r>
              <a:rPr lang="en-US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VerCors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4582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Kernel specification</a:t>
            </a:r>
          </a:p>
          <a:p>
            <a:pPr lvl="1"/>
            <a:r>
              <a:rPr lang="en-US" dirty="0"/>
              <a:t>All permissions that a kernel </a:t>
            </a:r>
            <a:endParaRPr lang="en-US" dirty="0" smtClean="0"/>
          </a:p>
          <a:p>
            <a:pPr marL="257175" lvl="1" indent="0">
              <a:buNone/>
            </a:pPr>
            <a:r>
              <a:rPr lang="en-US" dirty="0"/>
              <a:t>	</a:t>
            </a:r>
            <a:r>
              <a:rPr lang="en-US" dirty="0" smtClean="0"/>
              <a:t> needs </a:t>
            </a:r>
            <a:r>
              <a:rPr lang="en-US" dirty="0"/>
              <a:t>for its </a:t>
            </a:r>
            <a:r>
              <a:rPr lang="en-US" dirty="0" smtClean="0"/>
              <a:t>execution</a:t>
            </a:r>
          </a:p>
          <a:p>
            <a:pPr lvl="1"/>
            <a:r>
              <a:rPr lang="en-US" dirty="0" smtClean="0"/>
              <a:t>Separated in permissions for</a:t>
            </a:r>
          </a:p>
          <a:p>
            <a:pPr lvl="2"/>
            <a:r>
              <a:rPr lang="en-US" dirty="0" smtClean="0"/>
              <a:t>Global Memory – </a:t>
            </a:r>
            <a:r>
              <a:rPr lang="en-US" dirty="0" smtClean="0">
                <a:solidFill>
                  <a:schemeClr val="accent2"/>
                </a:solidFill>
              </a:rPr>
              <a:t>given up by host code</a:t>
            </a:r>
          </a:p>
          <a:p>
            <a:pPr lvl="2"/>
            <a:r>
              <a:rPr lang="en-US" dirty="0" smtClean="0"/>
              <a:t>Shared Memory – </a:t>
            </a:r>
            <a:r>
              <a:rPr lang="en-US" dirty="0" smtClean="0">
                <a:solidFill>
                  <a:srgbClr val="CF0072"/>
                </a:solidFill>
              </a:rPr>
              <a:t>local to the GPU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Thread specification</a:t>
            </a:r>
          </a:p>
          <a:p>
            <a:pPr lvl="1"/>
            <a:r>
              <a:rPr lang="en-US" dirty="0" smtClean="0"/>
              <a:t>Permissions needed by single thread</a:t>
            </a:r>
          </a:p>
          <a:p>
            <a:pPr lvl="1"/>
            <a:r>
              <a:rPr lang="en-US" dirty="0" smtClean="0"/>
              <a:t>Should be a </a:t>
            </a:r>
            <a:r>
              <a:rPr lang="en-US" dirty="0" smtClean="0">
                <a:solidFill>
                  <a:schemeClr val="accent2"/>
                </a:solidFill>
              </a:rPr>
              <a:t>subset of kernel permissions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Barrier specification</a:t>
            </a:r>
          </a:p>
          <a:p>
            <a:pPr lvl="1"/>
            <a:r>
              <a:rPr lang="en-US" dirty="0" smtClean="0"/>
              <a:t>Each barrier allows </a:t>
            </a:r>
            <a:r>
              <a:rPr lang="en-US" dirty="0" smtClean="0">
                <a:solidFill>
                  <a:srgbClr val="CF0072"/>
                </a:solidFill>
              </a:rPr>
              <a:t>redistribution of permissions</a:t>
            </a:r>
            <a:endParaRPr lang="en-US" dirty="0">
              <a:solidFill>
                <a:srgbClr val="CF007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Verification of Concurrent Software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logic for GPU kernels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22/06/2015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157-CCFE-4CE6-AF47-AA8A395706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1800" y="1905000"/>
            <a:ext cx="2209800" cy="1400383"/>
          </a:xfrm>
          <a:prstGeom prst="rect">
            <a:avLst/>
          </a:prstGeom>
          <a:solidFill>
            <a:srgbClr val="FCCAD3"/>
          </a:solidFill>
          <a:ln>
            <a:solidFill>
              <a:srgbClr val="CF0072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Actually: </a:t>
            </a:r>
          </a:p>
          <a:p>
            <a:r>
              <a:rPr lang="en-US" sz="1700" dirty="0" smtClean="0"/>
              <a:t>Group specification in between kernel and thread specification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800" y="3962400"/>
            <a:ext cx="2133600" cy="877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Plus:</a:t>
            </a:r>
            <a:r>
              <a:rPr lang="en-US" sz="1700" dirty="0" smtClean="0">
                <a:solidFill>
                  <a:schemeClr val="accent2"/>
                </a:solidFill>
              </a:rPr>
              <a:t> functional specifications </a:t>
            </a:r>
            <a:r>
              <a:rPr lang="en-US" sz="1700" dirty="0" smtClean="0"/>
              <a:t>(pre- and </a:t>
            </a:r>
            <a:r>
              <a:rPr lang="en-US" sz="1700" dirty="0" err="1" smtClean="0"/>
              <a:t>postconditions</a:t>
            </a:r>
            <a:r>
              <a:rPr lang="en-US" sz="17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595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_kernel void </a:t>
            </a:r>
            <a:r>
              <a:rPr lang="en-US" sz="1800" dirty="0" err="1" smtClean="0">
                <a:solidFill>
                  <a:schemeClr val="accent1"/>
                </a:solidFill>
              </a:rPr>
              <a:t>bla</a:t>
            </a:r>
            <a:r>
              <a:rPr lang="en-US" sz="1800" dirty="0" smtClean="0"/>
              <a:t>( </a:t>
            </a:r>
            <a:r>
              <a:rPr lang="en-US" sz="1800" dirty="0"/>
              <a:t>_global float* input,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                                   _global float* output) {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  	 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= </a:t>
            </a:r>
            <a:r>
              <a:rPr lang="en-US" sz="1800" dirty="0" err="1"/>
              <a:t>get_global_id</a:t>
            </a:r>
            <a:r>
              <a:rPr lang="en-US" sz="1800" dirty="0"/>
              <a:t>(0);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	 output[</a:t>
            </a:r>
            <a:r>
              <a:rPr lang="en-US" sz="1800" dirty="0" err="1"/>
              <a:t>i</a:t>
            </a:r>
            <a:r>
              <a:rPr lang="en-US" sz="1800" dirty="0"/>
              <a:t>] = input[</a:t>
            </a:r>
            <a:r>
              <a:rPr lang="en-US" sz="1800" dirty="0" err="1"/>
              <a:t>i</a:t>
            </a:r>
            <a:r>
              <a:rPr lang="en-US" sz="1800" dirty="0"/>
              <a:t>] * input[</a:t>
            </a:r>
            <a:r>
              <a:rPr lang="en-US" sz="1800" dirty="0" err="1"/>
              <a:t>i</a:t>
            </a:r>
            <a:r>
              <a:rPr lang="en-US" sz="1800" dirty="0"/>
              <a:t>];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	 </a:t>
            </a:r>
            <a:r>
              <a:rPr lang="en-US" sz="1800" dirty="0">
                <a:solidFill>
                  <a:schemeClr val="accent2"/>
                </a:solidFill>
              </a:rPr>
              <a:t>barrier(CLK_GLOBAL_MEM_FENCE);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	 output[(i+1)%</a:t>
            </a:r>
            <a:r>
              <a:rPr lang="en-US" sz="1800" dirty="0" err="1"/>
              <a:t>wg_size</a:t>
            </a:r>
            <a:r>
              <a:rPr lang="en-US" sz="1800" dirty="0"/>
              <a:t>]=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	 		  output[(i+1)%</a:t>
            </a:r>
            <a:r>
              <a:rPr lang="en-US" sz="1800" dirty="0" err="1"/>
              <a:t>wg_size</a:t>
            </a:r>
            <a:r>
              <a:rPr lang="en-US" sz="1800" dirty="0"/>
              <a:t>] * input[</a:t>
            </a:r>
            <a:r>
              <a:rPr lang="en-US" sz="1800" dirty="0" err="1"/>
              <a:t>i</a:t>
            </a:r>
            <a:r>
              <a:rPr lang="en-US" sz="1800" dirty="0"/>
              <a:t>];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  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22/06/2015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Verification of Concurrent Software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 kernel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157-CCFE-4CE6-AF47-AA8A395706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5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2051050"/>
            <a:ext cx="7380287" cy="35607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CF0072"/>
                </a:solidFill>
              </a:rPr>
              <a:t>Kernel Specification: </a:t>
            </a:r>
          </a:p>
          <a:p>
            <a:pPr marL="282575" lvl="1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accent1"/>
                </a:solidFill>
              </a:rPr>
              <a:t>Global Memory Resources: </a:t>
            </a:r>
          </a:p>
          <a:p>
            <a:pPr marL="546100" lvl="2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accent4"/>
                </a:solidFill>
              </a:rPr>
              <a:t>Write permission on all entries of output</a:t>
            </a:r>
          </a:p>
          <a:p>
            <a:pPr marL="546100" lvl="2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accent4"/>
                </a:solidFill>
              </a:rPr>
              <a:t>Read permission on all entries of input</a:t>
            </a:r>
          </a:p>
          <a:p>
            <a:pPr marL="282575" lvl="1" indent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34B233"/>
                </a:solidFill>
              </a:rPr>
              <a:t>Shared Memory Resources: </a:t>
            </a:r>
            <a:r>
              <a:rPr lang="en-US" dirty="0" smtClean="0">
                <a:solidFill>
                  <a:schemeClr val="accent4"/>
                </a:solidFill>
              </a:rPr>
              <a:t>-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CF0072"/>
                </a:solidFill>
              </a:rPr>
              <a:t>Thread Specification:</a:t>
            </a:r>
          </a:p>
          <a:p>
            <a:pPr marL="282575" lvl="1" indent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34B233"/>
                </a:solidFill>
              </a:rPr>
              <a:t>Resources:</a:t>
            </a:r>
          </a:p>
          <a:p>
            <a:pPr marL="546100" lvl="2" indent="0">
              <a:lnSpc>
                <a:spcPct val="100000"/>
              </a:lnSpc>
              <a:buNone/>
            </a:pPr>
            <a:r>
              <a:rPr lang="en-US" dirty="0" err="1" smtClean="0">
                <a:solidFill>
                  <a:srgbClr val="0098C3"/>
                </a:solidFill>
              </a:rPr>
              <a:t>WritePerm</a:t>
            </a:r>
            <a:r>
              <a:rPr lang="en-US" dirty="0" smtClean="0">
                <a:solidFill>
                  <a:srgbClr val="0098C3"/>
                </a:solidFill>
              </a:rPr>
              <a:t>(output[</a:t>
            </a:r>
            <a:r>
              <a:rPr lang="en-US" dirty="0" err="1" smtClean="0">
                <a:solidFill>
                  <a:srgbClr val="CF0072"/>
                </a:solidFill>
              </a:rPr>
              <a:t>tid</a:t>
            </a:r>
            <a:r>
              <a:rPr lang="en-US" dirty="0" smtClean="0">
                <a:solidFill>
                  <a:srgbClr val="0098C3"/>
                </a:solidFill>
              </a:rPr>
              <a:t>])</a:t>
            </a:r>
          </a:p>
          <a:p>
            <a:pPr marL="546100" lvl="2" indent="0">
              <a:lnSpc>
                <a:spcPct val="100000"/>
              </a:lnSpc>
              <a:buNone/>
            </a:pPr>
            <a:r>
              <a:rPr lang="en-US" dirty="0" err="1" smtClean="0">
                <a:solidFill>
                  <a:srgbClr val="0098C3"/>
                </a:solidFill>
              </a:rPr>
              <a:t>ReadPerm</a:t>
            </a:r>
            <a:r>
              <a:rPr lang="en-US" dirty="0" smtClean="0">
                <a:solidFill>
                  <a:srgbClr val="0098C3"/>
                </a:solidFill>
              </a:rPr>
              <a:t>(input[</a:t>
            </a:r>
            <a:r>
              <a:rPr lang="en-US" dirty="0" err="1" smtClean="0">
                <a:solidFill>
                  <a:srgbClr val="CF0072"/>
                </a:solidFill>
              </a:rPr>
              <a:t>tid</a:t>
            </a:r>
            <a:r>
              <a:rPr lang="en-US" dirty="0" smtClean="0">
                <a:solidFill>
                  <a:srgbClr val="0098C3"/>
                </a:solidFill>
              </a:rPr>
              <a:t>])</a:t>
            </a:r>
          </a:p>
          <a:p>
            <a:pPr marL="282575" lvl="1" indent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34B233"/>
                </a:solidFill>
              </a:rPr>
              <a:t>Precondition: -</a:t>
            </a:r>
          </a:p>
          <a:p>
            <a:pPr marL="282575" lvl="1" indent="0">
              <a:lnSpc>
                <a:spcPct val="100000"/>
              </a:lnSpc>
              <a:buNone/>
            </a:pPr>
            <a:r>
              <a:rPr lang="en-US" dirty="0" err="1" smtClean="0">
                <a:solidFill>
                  <a:srgbClr val="34B233"/>
                </a:solidFill>
              </a:rPr>
              <a:t>Postcondition</a:t>
            </a:r>
            <a:r>
              <a:rPr lang="en-US" dirty="0" smtClean="0">
                <a:solidFill>
                  <a:srgbClr val="34B233"/>
                </a:solidFill>
              </a:rPr>
              <a:t>:</a:t>
            </a:r>
          </a:p>
          <a:p>
            <a:pPr marL="546100" lvl="2" indent="0">
              <a:lnSpc>
                <a:spcPct val="100000"/>
              </a:lnSpc>
            </a:pPr>
            <a:r>
              <a:rPr lang="en-US" dirty="0" smtClean="0">
                <a:solidFill>
                  <a:srgbClr val="0098C3"/>
                </a:solidFill>
              </a:rPr>
              <a:t>output[(</a:t>
            </a:r>
            <a:r>
              <a:rPr lang="en-US" dirty="0" err="1" smtClean="0">
                <a:solidFill>
                  <a:srgbClr val="CF0072"/>
                </a:solidFill>
              </a:rPr>
              <a:t>tid</a:t>
            </a:r>
            <a:r>
              <a:rPr lang="en-US" dirty="0" smtClean="0">
                <a:solidFill>
                  <a:srgbClr val="0098C3"/>
                </a:solidFill>
              </a:rPr>
              <a:t> + 1) % </a:t>
            </a:r>
            <a:r>
              <a:rPr lang="en-US" dirty="0" err="1" smtClean="0">
                <a:solidFill>
                  <a:srgbClr val="0098C3"/>
                </a:solidFill>
              </a:rPr>
              <a:t>wg_size</a:t>
            </a:r>
            <a:r>
              <a:rPr lang="en-US" dirty="0" smtClean="0">
                <a:solidFill>
                  <a:srgbClr val="0098C3"/>
                </a:solidFill>
              </a:rPr>
              <a:t>] = input[</a:t>
            </a:r>
            <a:r>
              <a:rPr lang="en-US" dirty="0" err="1" smtClean="0">
                <a:solidFill>
                  <a:srgbClr val="CF0072"/>
                </a:solidFill>
              </a:rPr>
              <a:t>tid</a:t>
            </a:r>
            <a:r>
              <a:rPr lang="en-US" dirty="0" smtClean="0">
                <a:solidFill>
                  <a:srgbClr val="0098C3"/>
                </a:solidFill>
              </a:rPr>
              <a:t>] </a:t>
            </a:r>
            <a:r>
              <a:rPr lang="nl-NL" sz="1600" dirty="0">
                <a:solidFill>
                  <a:schemeClr val="accent4"/>
                </a:solidFill>
                <a:sym typeface="Wingdings 2"/>
              </a:rPr>
              <a:t></a:t>
            </a:r>
            <a:r>
              <a:rPr lang="en-US" dirty="0" smtClean="0">
                <a:solidFill>
                  <a:srgbClr val="0098C3"/>
                </a:solidFill>
              </a:rPr>
              <a:t> input[(</a:t>
            </a:r>
            <a:r>
              <a:rPr lang="en-US" dirty="0" err="1" smtClean="0">
                <a:solidFill>
                  <a:srgbClr val="CF0072"/>
                </a:solidFill>
              </a:rPr>
              <a:t>tid</a:t>
            </a:r>
            <a:r>
              <a:rPr lang="en-US" dirty="0" smtClean="0">
                <a:solidFill>
                  <a:srgbClr val="0098C3"/>
                </a:solidFill>
              </a:rPr>
              <a:t> + 1) % </a:t>
            </a:r>
            <a:r>
              <a:rPr lang="en-US" dirty="0" err="1" smtClean="0">
                <a:solidFill>
                  <a:srgbClr val="0098C3"/>
                </a:solidFill>
              </a:rPr>
              <a:t>wg_size</a:t>
            </a:r>
            <a:r>
              <a:rPr lang="en-US" dirty="0" smtClean="0">
                <a:solidFill>
                  <a:srgbClr val="0098C3"/>
                </a:solidFill>
              </a:rPr>
              <a:t>]^2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Verification of Concurrent Software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 specification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457768" y="0"/>
            <a:ext cx="3686232" cy="2620211"/>
          </a:xfrm>
          <a:prstGeom prst="rect">
            <a:avLst/>
          </a:prstGeom>
          <a:solidFill>
            <a:srgbClr val="FFF6CC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1400" dirty="0" smtClean="0">
              <a:solidFill>
                <a:srgbClr val="CF0072"/>
              </a:solidFill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 smtClean="0"/>
              <a:t>  _kernel void </a:t>
            </a:r>
            <a:r>
              <a:rPr lang="en-US" sz="1400" dirty="0" err="1" smtClean="0"/>
              <a:t>bla</a:t>
            </a:r>
            <a:r>
              <a:rPr lang="en-US" sz="1400" dirty="0" smtClean="0"/>
              <a:t>( _global float* input,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_global float* output) {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 smtClean="0"/>
              <a:t>  	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= </a:t>
            </a:r>
            <a:r>
              <a:rPr lang="en-US" sz="1400" dirty="0" err="1" smtClean="0"/>
              <a:t>get_global_id</a:t>
            </a:r>
            <a:r>
              <a:rPr lang="en-US" sz="1400" dirty="0" smtClean="0"/>
              <a:t>(0);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 smtClean="0"/>
              <a:t>	 output[</a:t>
            </a:r>
            <a:r>
              <a:rPr lang="en-US" sz="1400" dirty="0" err="1" smtClean="0"/>
              <a:t>i</a:t>
            </a:r>
            <a:r>
              <a:rPr lang="en-US" sz="1400" dirty="0" smtClean="0"/>
              <a:t>] = input[</a:t>
            </a:r>
            <a:r>
              <a:rPr lang="en-US" sz="1400" dirty="0" err="1" smtClean="0"/>
              <a:t>i</a:t>
            </a:r>
            <a:r>
              <a:rPr lang="en-US" sz="1400" dirty="0" smtClean="0"/>
              <a:t>] * input[</a:t>
            </a:r>
            <a:r>
              <a:rPr lang="en-US" sz="1400" dirty="0" err="1" smtClean="0"/>
              <a:t>i</a:t>
            </a:r>
            <a:r>
              <a:rPr lang="en-US" sz="1400" dirty="0" smtClean="0"/>
              <a:t>];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 smtClean="0"/>
              <a:t>	 barrier(CLK_GLOBAL_MEM_FENCE);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 smtClean="0"/>
              <a:t>	 output[(i+1)%</a:t>
            </a:r>
            <a:r>
              <a:rPr lang="en-US" sz="1400" dirty="0" err="1" smtClean="0"/>
              <a:t>wg_size</a:t>
            </a:r>
            <a:r>
              <a:rPr lang="en-US" sz="1400" dirty="0" smtClean="0"/>
              <a:t>]=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/>
              <a:t>	</a:t>
            </a:r>
            <a:r>
              <a:rPr lang="en-US" sz="1400" dirty="0" smtClean="0"/>
              <a:t> 		</a:t>
            </a:r>
            <a:r>
              <a:rPr lang="en-US" sz="1400" dirty="0"/>
              <a:t> </a:t>
            </a:r>
            <a:r>
              <a:rPr lang="en-US" sz="1400" dirty="0" smtClean="0"/>
              <a:t> output[(i+1)%</a:t>
            </a:r>
            <a:r>
              <a:rPr lang="en-US" sz="1400" dirty="0" err="1" smtClean="0"/>
              <a:t>wg_size</a:t>
            </a:r>
            <a:r>
              <a:rPr lang="en-US" sz="1400" dirty="0" smtClean="0"/>
              <a:t>] * input[</a:t>
            </a:r>
            <a:r>
              <a:rPr lang="en-US" sz="1400" dirty="0" err="1" smtClean="0"/>
              <a:t>i</a:t>
            </a:r>
            <a:r>
              <a:rPr lang="en-US" sz="1400" dirty="0" smtClean="0"/>
              <a:t>];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/>
              <a:t> </a:t>
            </a:r>
            <a:r>
              <a:rPr lang="en-US" sz="1400" dirty="0" smtClean="0"/>
              <a:t> }</a:t>
            </a:r>
          </a:p>
          <a:p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429000" y="1703136"/>
            <a:ext cx="190407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F007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Provided by host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3733800"/>
            <a:ext cx="2895600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F0072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Global proof obligation:</a:t>
            </a:r>
          </a:p>
          <a:p>
            <a:r>
              <a:rPr lang="en-US" sz="1700" dirty="0" smtClean="0"/>
              <a:t>All threads together use no more resources than available in the kernel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22/06/2015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157-CCFE-4CE6-AF47-AA8A395706B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3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Barrier </a:t>
            </a:r>
            <a:r>
              <a:rPr lang="en-US" dirty="0">
                <a:solidFill>
                  <a:schemeClr val="accent2"/>
                </a:solidFill>
              </a:rPr>
              <a:t>Specification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pPr marL="282575" lvl="1" indent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34B233"/>
                </a:solidFill>
              </a:rPr>
              <a:t>Resources</a:t>
            </a:r>
            <a:r>
              <a:rPr lang="en-US" dirty="0">
                <a:solidFill>
                  <a:srgbClr val="34B233"/>
                </a:solidFill>
              </a:rPr>
              <a:t>: </a:t>
            </a:r>
            <a:endParaRPr lang="en-US" dirty="0">
              <a:solidFill>
                <a:schemeClr val="accent2"/>
              </a:solidFill>
            </a:endParaRPr>
          </a:p>
          <a:p>
            <a:pPr marL="546100" lvl="2" indent="0">
              <a:buNone/>
            </a:pPr>
            <a:r>
              <a:rPr lang="en-US" dirty="0">
                <a:solidFill>
                  <a:schemeClr val="accent4"/>
                </a:solidFill>
              </a:rPr>
              <a:t>Exchange write permission on output </a:t>
            </a:r>
            <a:r>
              <a:rPr lang="en-US" dirty="0" smtClean="0">
                <a:solidFill>
                  <a:schemeClr val="accent4"/>
                </a:solidFill>
              </a:rPr>
              <a:t>[</a:t>
            </a:r>
            <a:r>
              <a:rPr lang="en-US" dirty="0" err="1" smtClean="0">
                <a:solidFill>
                  <a:srgbClr val="CF0072"/>
                </a:solidFill>
              </a:rPr>
              <a:t>tid</a:t>
            </a:r>
            <a:r>
              <a:rPr lang="en-US" dirty="0" smtClean="0">
                <a:solidFill>
                  <a:schemeClr val="accent4"/>
                </a:solidFill>
              </a:rPr>
              <a:t>] </a:t>
            </a:r>
            <a:r>
              <a:rPr lang="en-US" dirty="0">
                <a:solidFill>
                  <a:schemeClr val="accent4"/>
                </a:solidFill>
              </a:rPr>
              <a:t>to </a:t>
            </a:r>
          </a:p>
          <a:p>
            <a:pPr marL="546100" lvl="2" indent="0">
              <a:buNone/>
            </a:pPr>
            <a:r>
              <a:rPr lang="en-US" dirty="0">
                <a:solidFill>
                  <a:schemeClr val="accent4"/>
                </a:solidFill>
              </a:rPr>
              <a:t>	write </a:t>
            </a:r>
            <a:r>
              <a:rPr lang="en-US" dirty="0" smtClean="0">
                <a:solidFill>
                  <a:schemeClr val="accent4"/>
                </a:solidFill>
              </a:rPr>
              <a:t>permission </a:t>
            </a:r>
            <a:r>
              <a:rPr lang="en-US" dirty="0">
                <a:solidFill>
                  <a:schemeClr val="accent4"/>
                </a:solidFill>
              </a:rPr>
              <a:t>on output[</a:t>
            </a:r>
            <a:r>
              <a:rPr lang="en-US" dirty="0" smtClean="0">
                <a:solidFill>
                  <a:schemeClr val="accent4"/>
                </a:solidFill>
              </a:rPr>
              <a:t>(</a:t>
            </a:r>
            <a:r>
              <a:rPr lang="en-US" dirty="0" smtClean="0">
                <a:solidFill>
                  <a:srgbClr val="CF0072"/>
                </a:solidFill>
              </a:rPr>
              <a:t>tid</a:t>
            </a:r>
            <a:r>
              <a:rPr lang="en-US" dirty="0" smtClean="0">
                <a:solidFill>
                  <a:schemeClr val="accent4"/>
                </a:solidFill>
              </a:rPr>
              <a:t>+1</a:t>
            </a:r>
            <a:r>
              <a:rPr lang="en-US" dirty="0">
                <a:solidFill>
                  <a:schemeClr val="accent4"/>
                </a:solidFill>
              </a:rPr>
              <a:t>) </a:t>
            </a:r>
            <a:r>
              <a:rPr lang="en-US" dirty="0" smtClean="0">
                <a:solidFill>
                  <a:schemeClr val="accent4"/>
                </a:solidFill>
              </a:rPr>
              <a:t>% </a:t>
            </a:r>
            <a:r>
              <a:rPr lang="en-US" dirty="0" err="1" smtClean="0">
                <a:solidFill>
                  <a:schemeClr val="accent4"/>
                </a:solidFill>
              </a:rPr>
              <a:t>wg_size</a:t>
            </a:r>
            <a:r>
              <a:rPr lang="en-US" dirty="0" smtClean="0">
                <a:solidFill>
                  <a:schemeClr val="accent4"/>
                </a:solidFill>
              </a:rPr>
              <a:t>]</a:t>
            </a:r>
            <a:endParaRPr lang="en-US" dirty="0">
              <a:solidFill>
                <a:schemeClr val="accent4"/>
              </a:solidFill>
            </a:endParaRPr>
          </a:p>
          <a:p>
            <a:pPr marL="546100" lvl="2" indent="0">
              <a:buNone/>
            </a:pPr>
            <a:r>
              <a:rPr lang="en-US" dirty="0">
                <a:solidFill>
                  <a:schemeClr val="accent4"/>
                </a:solidFill>
              </a:rPr>
              <a:t>Keep read permission on input</a:t>
            </a:r>
            <a:r>
              <a:rPr lang="en-US" dirty="0" smtClean="0">
                <a:solidFill>
                  <a:schemeClr val="accent4"/>
                </a:solidFill>
              </a:rPr>
              <a:t>[</a:t>
            </a:r>
            <a:r>
              <a:rPr lang="en-US" dirty="0" err="1" smtClean="0">
                <a:solidFill>
                  <a:srgbClr val="CF0072"/>
                </a:solidFill>
              </a:rPr>
              <a:t>tid</a:t>
            </a:r>
            <a:r>
              <a:rPr lang="en-US" dirty="0" smtClean="0">
                <a:solidFill>
                  <a:schemeClr val="accent4"/>
                </a:solidFill>
              </a:rPr>
              <a:t>]</a:t>
            </a:r>
          </a:p>
          <a:p>
            <a:pPr marL="546100" lvl="2" indent="0"/>
            <a:r>
              <a:rPr lang="en-US" dirty="0" smtClean="0">
                <a:solidFill>
                  <a:schemeClr val="accent4"/>
                </a:solidFill>
              </a:rPr>
              <a:t>Obtain read permission on input[</a:t>
            </a:r>
            <a:r>
              <a:rPr lang="en-US" dirty="0">
                <a:solidFill>
                  <a:schemeClr val="accent4"/>
                </a:solidFill>
              </a:rPr>
              <a:t>(</a:t>
            </a:r>
            <a:r>
              <a:rPr lang="en-US" dirty="0">
                <a:solidFill>
                  <a:srgbClr val="CF0072"/>
                </a:solidFill>
              </a:rPr>
              <a:t>tid</a:t>
            </a:r>
            <a:r>
              <a:rPr lang="en-US" dirty="0">
                <a:solidFill>
                  <a:schemeClr val="accent4"/>
                </a:solidFill>
              </a:rPr>
              <a:t>+1) % </a:t>
            </a:r>
            <a:r>
              <a:rPr lang="en-US" dirty="0" err="1">
                <a:solidFill>
                  <a:schemeClr val="accent4"/>
                </a:solidFill>
              </a:rPr>
              <a:t>wg_size</a:t>
            </a:r>
            <a:r>
              <a:rPr lang="en-US" dirty="0">
                <a:solidFill>
                  <a:schemeClr val="accent4"/>
                </a:solidFill>
              </a:rPr>
              <a:t>]</a:t>
            </a:r>
            <a:endParaRPr lang="en-US" dirty="0" smtClean="0">
              <a:solidFill>
                <a:schemeClr val="accent4"/>
              </a:solidFill>
            </a:endParaRPr>
          </a:p>
          <a:p>
            <a:pPr marL="282575" lvl="1" indent="0"/>
            <a:r>
              <a:rPr lang="en-US" dirty="0" smtClean="0">
                <a:solidFill>
                  <a:srgbClr val="34B233"/>
                </a:solidFill>
              </a:rPr>
              <a:t>Precondition: </a:t>
            </a:r>
            <a:r>
              <a:rPr lang="en-US" dirty="0" smtClean="0">
                <a:solidFill>
                  <a:schemeClr val="accent4"/>
                </a:solidFill>
              </a:rPr>
              <a:t>output[</a:t>
            </a:r>
            <a:r>
              <a:rPr lang="en-US" dirty="0" err="1" smtClean="0">
                <a:solidFill>
                  <a:srgbClr val="CF0072"/>
                </a:solidFill>
              </a:rPr>
              <a:t>tid</a:t>
            </a:r>
            <a:r>
              <a:rPr lang="en-US" dirty="0" smtClean="0">
                <a:solidFill>
                  <a:schemeClr val="accent4"/>
                </a:solidFill>
              </a:rPr>
              <a:t>] = input[</a:t>
            </a:r>
            <a:r>
              <a:rPr lang="en-US" dirty="0" err="1" smtClean="0">
                <a:solidFill>
                  <a:srgbClr val="CF0072"/>
                </a:solidFill>
              </a:rPr>
              <a:t>tid</a:t>
            </a:r>
            <a:r>
              <a:rPr lang="en-US" dirty="0" smtClean="0">
                <a:solidFill>
                  <a:schemeClr val="accent4"/>
                </a:solidFill>
              </a:rPr>
              <a:t>] </a:t>
            </a:r>
            <a:r>
              <a:rPr lang="nl-NL" sz="1600" dirty="0">
                <a:solidFill>
                  <a:srgbClr val="0098C3"/>
                </a:solidFill>
                <a:sym typeface="Wingdings 2"/>
              </a:rPr>
              <a:t></a:t>
            </a:r>
            <a:r>
              <a:rPr lang="en-US" dirty="0" smtClean="0">
                <a:solidFill>
                  <a:schemeClr val="accent4"/>
                </a:solidFill>
              </a:rPr>
              <a:t> input[</a:t>
            </a:r>
            <a:r>
              <a:rPr lang="en-US" dirty="0" err="1" smtClean="0">
                <a:solidFill>
                  <a:srgbClr val="CF0072"/>
                </a:solidFill>
              </a:rPr>
              <a:t>tid</a:t>
            </a:r>
            <a:r>
              <a:rPr lang="en-US" dirty="0" smtClean="0">
                <a:solidFill>
                  <a:schemeClr val="accent4"/>
                </a:solidFill>
              </a:rPr>
              <a:t>]</a:t>
            </a:r>
          </a:p>
          <a:p>
            <a:pPr marL="282575" lvl="1" indent="0">
              <a:buNone/>
            </a:pPr>
            <a:r>
              <a:rPr lang="en-US" dirty="0" err="1" smtClean="0">
                <a:solidFill>
                  <a:srgbClr val="34B233"/>
                </a:solidFill>
              </a:rPr>
              <a:t>Postcondition</a:t>
            </a:r>
            <a:r>
              <a:rPr lang="en-US" dirty="0">
                <a:solidFill>
                  <a:srgbClr val="34B233"/>
                </a:solidFill>
              </a:rPr>
              <a:t>: </a:t>
            </a:r>
            <a:r>
              <a:rPr lang="en-US" dirty="0">
                <a:solidFill>
                  <a:schemeClr val="accent4"/>
                </a:solidFill>
              </a:rPr>
              <a:t>output</a:t>
            </a:r>
            <a:r>
              <a:rPr lang="en-US" dirty="0" smtClean="0">
                <a:solidFill>
                  <a:schemeClr val="accent4"/>
                </a:solidFill>
              </a:rPr>
              <a:t>[(</a:t>
            </a:r>
            <a:r>
              <a:rPr lang="en-US" dirty="0" err="1" smtClean="0">
                <a:solidFill>
                  <a:srgbClr val="CF0072"/>
                </a:solidFill>
              </a:rPr>
              <a:t>tid</a:t>
            </a:r>
            <a:r>
              <a:rPr lang="en-US" dirty="0" smtClean="0">
                <a:solidFill>
                  <a:schemeClr val="accent4"/>
                </a:solidFill>
              </a:rPr>
              <a:t> + 1)%</a:t>
            </a:r>
            <a:r>
              <a:rPr lang="en-US" dirty="0" err="1" smtClean="0">
                <a:solidFill>
                  <a:schemeClr val="accent4"/>
                </a:solidFill>
              </a:rPr>
              <a:t>wg_size</a:t>
            </a:r>
            <a:r>
              <a:rPr lang="en-US" dirty="0" smtClean="0">
                <a:solidFill>
                  <a:schemeClr val="accent4"/>
                </a:solidFill>
              </a:rPr>
              <a:t>] </a:t>
            </a:r>
            <a:r>
              <a:rPr lang="en-US" dirty="0">
                <a:solidFill>
                  <a:schemeClr val="accent4"/>
                </a:solidFill>
              </a:rPr>
              <a:t>= input</a:t>
            </a:r>
            <a:r>
              <a:rPr lang="en-US" dirty="0" smtClean="0">
                <a:solidFill>
                  <a:schemeClr val="accent4"/>
                </a:solidFill>
              </a:rPr>
              <a:t>[(</a:t>
            </a:r>
            <a:r>
              <a:rPr lang="en-US" dirty="0" err="1" smtClean="0">
                <a:solidFill>
                  <a:srgbClr val="CF0072"/>
                </a:solidFill>
              </a:rPr>
              <a:t>tid</a:t>
            </a:r>
            <a:r>
              <a:rPr lang="en-US" dirty="0" smtClean="0">
                <a:solidFill>
                  <a:schemeClr val="accent4"/>
                </a:solidFill>
              </a:rPr>
              <a:t> + 1)%</a:t>
            </a:r>
            <a:r>
              <a:rPr lang="en-US" dirty="0" err="1" smtClean="0">
                <a:solidFill>
                  <a:schemeClr val="accent4"/>
                </a:solidFill>
              </a:rPr>
              <a:t>wg_size</a:t>
            </a:r>
            <a:r>
              <a:rPr lang="en-US" dirty="0" smtClean="0">
                <a:solidFill>
                  <a:schemeClr val="accent4"/>
                </a:solidFill>
              </a:rPr>
              <a:t>]^2</a:t>
            </a:r>
            <a:endParaRPr lang="en-US" dirty="0">
              <a:solidFill>
                <a:srgbClr val="34B23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F0072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Verification of Concurrent Software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r>
              <a:rPr lang="en-US" dirty="0" smtClean="0"/>
              <a:t>barrier specification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09800" y="5181600"/>
            <a:ext cx="2667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F007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Global proof obligation:</a:t>
            </a:r>
          </a:p>
          <a:p>
            <a:r>
              <a:rPr lang="en-US" dirty="0" smtClean="0"/>
              <a:t>All permissions available in kernel</a:t>
            </a:r>
            <a:endParaRPr 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5457768" y="0"/>
            <a:ext cx="3686232" cy="2620211"/>
          </a:xfrm>
          <a:prstGeom prst="rect">
            <a:avLst/>
          </a:prstGeom>
          <a:solidFill>
            <a:srgbClr val="FFF6CC"/>
          </a:solidFill>
          <a:ln w="9525">
            <a:solidFill>
              <a:srgbClr val="FFE465"/>
            </a:solidFill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1400" dirty="0" smtClean="0">
              <a:solidFill>
                <a:srgbClr val="CF0072"/>
              </a:solidFill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 smtClean="0"/>
              <a:t>  _kernel void </a:t>
            </a:r>
            <a:r>
              <a:rPr lang="en-US" sz="1400" dirty="0" err="1" smtClean="0"/>
              <a:t>bla</a:t>
            </a:r>
            <a:r>
              <a:rPr lang="en-US" sz="1400" dirty="0" smtClean="0"/>
              <a:t>( _global float* input,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_global float* output) {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 smtClean="0"/>
              <a:t>  	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= </a:t>
            </a:r>
            <a:r>
              <a:rPr lang="en-US" sz="1400" dirty="0" err="1" smtClean="0"/>
              <a:t>get_global_id</a:t>
            </a:r>
            <a:r>
              <a:rPr lang="en-US" sz="1400" dirty="0" smtClean="0"/>
              <a:t>(0);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 smtClean="0"/>
              <a:t>	 output[</a:t>
            </a:r>
            <a:r>
              <a:rPr lang="en-US" sz="1400" dirty="0" err="1" smtClean="0"/>
              <a:t>i</a:t>
            </a:r>
            <a:r>
              <a:rPr lang="en-US" sz="1400" dirty="0" smtClean="0"/>
              <a:t>] = input[</a:t>
            </a:r>
            <a:r>
              <a:rPr lang="en-US" sz="1400" dirty="0" err="1" smtClean="0"/>
              <a:t>i</a:t>
            </a:r>
            <a:r>
              <a:rPr lang="en-US" sz="1400" dirty="0" smtClean="0"/>
              <a:t>] * input[</a:t>
            </a:r>
            <a:r>
              <a:rPr lang="en-US" sz="1400" dirty="0" err="1" smtClean="0"/>
              <a:t>i</a:t>
            </a:r>
            <a:r>
              <a:rPr lang="en-US" sz="1400" dirty="0" smtClean="0"/>
              <a:t>];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 smtClean="0"/>
              <a:t>	 barrier(CLK_GLOBAL_MEM_FENCE); 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 smtClean="0"/>
              <a:t>	 output[(i+1)%</a:t>
            </a:r>
            <a:r>
              <a:rPr lang="en-US" sz="1400" dirty="0" err="1" smtClean="0"/>
              <a:t>wg_size</a:t>
            </a:r>
            <a:r>
              <a:rPr lang="en-US" sz="1400" dirty="0" smtClean="0"/>
              <a:t>]=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/>
              <a:t>	</a:t>
            </a:r>
            <a:r>
              <a:rPr lang="en-US" sz="1400" dirty="0" smtClean="0"/>
              <a:t> 		</a:t>
            </a:r>
            <a:r>
              <a:rPr lang="en-US" sz="1400" dirty="0"/>
              <a:t> </a:t>
            </a:r>
            <a:r>
              <a:rPr lang="en-US" sz="1400" dirty="0" smtClean="0"/>
              <a:t> output[(i+1)%</a:t>
            </a:r>
            <a:r>
              <a:rPr lang="en-US" sz="1400" dirty="0" err="1" smtClean="0"/>
              <a:t>wg_size</a:t>
            </a:r>
            <a:r>
              <a:rPr lang="en-US" sz="1400" dirty="0" smtClean="0"/>
              <a:t>] * input[</a:t>
            </a:r>
            <a:r>
              <a:rPr lang="en-US" sz="1400" dirty="0" err="1" smtClean="0"/>
              <a:t>i</a:t>
            </a:r>
            <a:r>
              <a:rPr lang="en-US" sz="1400" dirty="0" smtClean="0"/>
              <a:t>];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/>
              <a:t> </a:t>
            </a:r>
            <a:r>
              <a:rPr lang="en-US" sz="1400" dirty="0" smtClean="0"/>
              <a:t> }</a:t>
            </a:r>
          </a:p>
          <a:p>
            <a:endParaRPr lang="en-US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5172670"/>
            <a:ext cx="28956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F007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Global proof obligation:</a:t>
            </a:r>
          </a:p>
          <a:p>
            <a:r>
              <a:rPr lang="en-US" dirty="0" smtClean="0"/>
              <a:t>Barriers correctly transfer knowledge about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22/06/2015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157-CCFE-4CE6-AF47-AA8A395706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6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GPU programming: high-level sequential programs compiled with </a:t>
            </a:r>
            <a:r>
              <a:rPr lang="en-US" dirty="0" err="1" smtClean="0">
                <a:solidFill>
                  <a:schemeClr val="tx2"/>
                </a:solidFill>
              </a:rPr>
              <a:t>parallellising</a:t>
            </a:r>
            <a:r>
              <a:rPr lang="en-US" dirty="0" smtClean="0">
                <a:solidFill>
                  <a:schemeClr val="tx2"/>
                </a:solidFill>
              </a:rPr>
              <a:t> compiler</a:t>
            </a:r>
          </a:p>
          <a:p>
            <a:endParaRPr lang="en-US" dirty="0">
              <a:solidFill>
                <a:srgbClr val="CF0072"/>
              </a:solidFill>
            </a:endParaRPr>
          </a:p>
          <a:p>
            <a:r>
              <a:rPr lang="en-US" dirty="0" smtClean="0">
                <a:solidFill>
                  <a:srgbClr val="CF0072"/>
                </a:solidFill>
              </a:rPr>
              <a:t>// independent</a:t>
            </a:r>
          </a:p>
          <a:p>
            <a:r>
              <a:rPr lang="en-US" dirty="0" smtClean="0"/>
              <a:t>for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N; </a:t>
            </a:r>
            <a:r>
              <a:rPr lang="en-US" dirty="0" err="1"/>
              <a:t>i</a:t>
            </a:r>
            <a:r>
              <a:rPr lang="en-US" dirty="0"/>
              <a:t>++) </a:t>
            </a:r>
            <a:endParaRPr lang="en-US" dirty="0" smtClean="0"/>
          </a:p>
          <a:p>
            <a:r>
              <a:rPr lang="en-US" dirty="0">
                <a:solidFill>
                  <a:srgbClr val="0098C3"/>
                </a:solidFill>
              </a:rPr>
              <a:t>	</a:t>
            </a:r>
            <a:r>
              <a:rPr lang="en-US" dirty="0" smtClean="0"/>
              <a:t>{ </a:t>
            </a:r>
            <a:r>
              <a:rPr lang="en-US" dirty="0"/>
              <a:t>a[</a:t>
            </a:r>
            <a:r>
              <a:rPr lang="en-US" dirty="0" err="1"/>
              <a:t>i</a:t>
            </a:r>
            <a:r>
              <a:rPr lang="en-US" dirty="0"/>
              <a:t>]= 2 ∗ b[</a:t>
            </a:r>
            <a:r>
              <a:rPr lang="en-US" dirty="0" err="1"/>
              <a:t>i</a:t>
            </a:r>
            <a:r>
              <a:rPr lang="en-US" dirty="0"/>
              <a:t>];	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22/06/2015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Verification of Concurrent Software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157-CCFE-4CE6-AF47-AA8A395706B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Verification of compiler directives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3200400"/>
            <a:ext cx="2362200" cy="1138773"/>
          </a:xfrm>
          <a:prstGeom prst="rect">
            <a:avLst/>
          </a:prstGeom>
          <a:solidFill>
            <a:srgbClr val="FFF6CC"/>
          </a:solidFill>
          <a:ln>
            <a:solidFill>
              <a:srgbClr val="FFE465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2"/>
                </a:solidFill>
              </a:rPr>
              <a:t>Iteration contract:</a:t>
            </a:r>
          </a:p>
          <a:p>
            <a:r>
              <a:rPr lang="en-US" sz="1700" dirty="0" smtClean="0"/>
              <a:t>Resources needed and returned by each iteration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5486400"/>
            <a:ext cx="4692586" cy="615553"/>
          </a:xfrm>
          <a:prstGeom prst="rect">
            <a:avLst/>
          </a:prstGeom>
          <a:solidFill>
            <a:srgbClr val="C0F1FF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 smtClean="0"/>
              <a:t>Compilation to kernel:</a:t>
            </a:r>
          </a:p>
          <a:p>
            <a:r>
              <a:rPr lang="en-US" sz="1700" dirty="0" smtClean="0"/>
              <a:t>Iteration contract becomes thread specification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5257800"/>
            <a:ext cx="1828800" cy="877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Can be extended with functional properties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2206" y="3858991"/>
            <a:ext cx="4333939" cy="1420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238125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700" kern="0" dirty="0">
                <a:solidFill>
                  <a:srgbClr val="0098C3"/>
                </a:solidFill>
              </a:rPr>
              <a:t>/∗@ 	requires Perm(a[</a:t>
            </a:r>
            <a:r>
              <a:rPr lang="en-US" sz="1700" kern="0" dirty="0" err="1">
                <a:solidFill>
                  <a:srgbClr val="0098C3"/>
                </a:solidFill>
              </a:rPr>
              <a:t>i</a:t>
            </a:r>
            <a:r>
              <a:rPr lang="en-US" sz="1700" kern="0" dirty="0">
                <a:solidFill>
                  <a:srgbClr val="0098C3"/>
                </a:solidFill>
              </a:rPr>
              <a:t>],1) </a:t>
            </a:r>
            <a:r>
              <a:rPr lang="nl-NL" sz="1600" kern="0" dirty="0">
                <a:solidFill>
                  <a:srgbClr val="0098C3"/>
                </a:solidFill>
                <a:sym typeface="Wingdings 2"/>
              </a:rPr>
              <a:t> </a:t>
            </a:r>
            <a:r>
              <a:rPr lang="en-US" sz="1700" kern="0" dirty="0">
                <a:solidFill>
                  <a:srgbClr val="0098C3"/>
                </a:solidFill>
              </a:rPr>
              <a:t>Perm(b[</a:t>
            </a:r>
            <a:r>
              <a:rPr lang="en-US" sz="1700" kern="0" dirty="0" err="1">
                <a:solidFill>
                  <a:srgbClr val="0098C3"/>
                </a:solidFill>
              </a:rPr>
              <a:t>i</a:t>
            </a:r>
            <a:r>
              <a:rPr lang="en-US" sz="1700" kern="0" dirty="0">
                <a:solidFill>
                  <a:srgbClr val="0098C3"/>
                </a:solidFill>
              </a:rPr>
              <a:t>],1/2); </a:t>
            </a:r>
          </a:p>
          <a:p>
            <a:pPr lvl="0" defTabSz="238125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700" kern="0" dirty="0">
                <a:solidFill>
                  <a:srgbClr val="0098C3"/>
                </a:solidFill>
              </a:rPr>
              <a:t>		ensures Perm(a[</a:t>
            </a:r>
            <a:r>
              <a:rPr lang="en-US" sz="1700" kern="0" dirty="0" err="1">
                <a:solidFill>
                  <a:srgbClr val="0098C3"/>
                </a:solidFill>
              </a:rPr>
              <a:t>i</a:t>
            </a:r>
            <a:r>
              <a:rPr lang="en-US" sz="1700" kern="0" dirty="0">
                <a:solidFill>
                  <a:srgbClr val="0098C3"/>
                </a:solidFill>
              </a:rPr>
              <a:t>],1) </a:t>
            </a:r>
            <a:r>
              <a:rPr lang="nl-NL" sz="1600" kern="0" dirty="0">
                <a:solidFill>
                  <a:srgbClr val="0098C3"/>
                </a:solidFill>
                <a:sym typeface="Wingdings 2"/>
              </a:rPr>
              <a:t></a:t>
            </a:r>
            <a:r>
              <a:rPr lang="en-US" sz="1700" kern="0" dirty="0">
                <a:solidFill>
                  <a:srgbClr val="0098C3"/>
                </a:solidFill>
              </a:rPr>
              <a:t> Perm(b[</a:t>
            </a:r>
            <a:r>
              <a:rPr lang="en-US" sz="1700" kern="0" dirty="0" err="1">
                <a:solidFill>
                  <a:srgbClr val="0098C3"/>
                </a:solidFill>
              </a:rPr>
              <a:t>i</a:t>
            </a:r>
            <a:r>
              <a:rPr lang="en-US" sz="1700" kern="0" dirty="0">
                <a:solidFill>
                  <a:srgbClr val="0098C3"/>
                </a:solidFill>
              </a:rPr>
              <a:t>],1/2);</a:t>
            </a:r>
          </a:p>
          <a:p>
            <a:pPr lvl="0" defTabSz="238125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700" kern="0" dirty="0">
                <a:solidFill>
                  <a:srgbClr val="0098C3"/>
                </a:solidFill>
              </a:rPr>
              <a:t>@</a:t>
            </a:r>
            <a:r>
              <a:rPr lang="en-US" sz="1700" kern="0" dirty="0" smtClean="0">
                <a:solidFill>
                  <a:srgbClr val="0098C3"/>
                </a:solidFill>
              </a:rPr>
              <a:t>∗/ </a:t>
            </a:r>
          </a:p>
          <a:p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64617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51 " pathEditMode="relative" ptsTypes="AA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9" grpId="0" animBg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 &lt; N; </a:t>
            </a:r>
            <a:r>
              <a:rPr lang="en-US" dirty="0" err="1"/>
              <a:t>i</a:t>
            </a:r>
            <a:r>
              <a:rPr lang="en-US" dirty="0"/>
              <a:t>++) </a:t>
            </a:r>
            <a:endParaRPr lang="en-US" dirty="0" smtClean="0"/>
          </a:p>
          <a:p>
            <a:r>
              <a:rPr lang="en-US" dirty="0" smtClean="0"/>
              <a:t>{ 	a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]=b[</a:t>
            </a:r>
            <a:r>
              <a:rPr lang="en-US" dirty="0" err="1"/>
              <a:t>i</a:t>
            </a:r>
            <a:r>
              <a:rPr lang="en-US" dirty="0"/>
              <a:t>]+1;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&gt;0) c[</a:t>
            </a:r>
            <a:r>
              <a:rPr lang="en-US" dirty="0" err="1"/>
              <a:t>i</a:t>
            </a:r>
            <a:r>
              <a:rPr lang="en-US" dirty="0"/>
              <a:t>]=a[i−1]+2; 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22/06/2015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Verification of Concurrent Software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157-CCFE-4CE6-AF47-AA8A395706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LOOP with forward dependence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3200" y="4267200"/>
            <a:ext cx="2438400" cy="1923604"/>
          </a:xfrm>
          <a:prstGeom prst="rect">
            <a:avLst/>
          </a:prstGeom>
          <a:solidFill>
            <a:srgbClr val="FFF6CC"/>
          </a:solidFill>
          <a:ln>
            <a:solidFill>
              <a:srgbClr val="FFE465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CF0072"/>
                </a:solidFill>
              </a:rPr>
              <a:t>Send/receive: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700" dirty="0" smtClean="0"/>
              <a:t>Transfer permissions to different iteration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700" dirty="0" smtClean="0"/>
              <a:t>Needed for verification of this iteration contract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6400" y="2427584"/>
            <a:ext cx="6172200" cy="1897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238125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700" kern="0" dirty="0">
                <a:solidFill>
                  <a:srgbClr val="0098C3"/>
                </a:solidFill>
              </a:rPr>
              <a:t>/∗@ 	requires Perm(a[</a:t>
            </a:r>
            <a:r>
              <a:rPr lang="en-US" sz="1700" kern="0" dirty="0" err="1">
                <a:solidFill>
                  <a:srgbClr val="0098C3"/>
                </a:solidFill>
              </a:rPr>
              <a:t>i</a:t>
            </a:r>
            <a:r>
              <a:rPr lang="en-US" sz="1700" kern="0" dirty="0">
                <a:solidFill>
                  <a:srgbClr val="0098C3"/>
                </a:solidFill>
              </a:rPr>
              <a:t>],1) </a:t>
            </a:r>
            <a:r>
              <a:rPr lang="nl-NL" kern="0" dirty="0">
                <a:solidFill>
                  <a:srgbClr val="0098C3"/>
                </a:solidFill>
                <a:sym typeface="Wingdings 2"/>
              </a:rPr>
              <a:t></a:t>
            </a:r>
            <a:r>
              <a:rPr lang="en-US" sz="1700" kern="0" dirty="0">
                <a:solidFill>
                  <a:srgbClr val="0098C3"/>
                </a:solidFill>
              </a:rPr>
              <a:t> Perm(b[</a:t>
            </a:r>
            <a:r>
              <a:rPr lang="en-US" sz="1700" kern="0" dirty="0" err="1">
                <a:solidFill>
                  <a:srgbClr val="0098C3"/>
                </a:solidFill>
              </a:rPr>
              <a:t>i</a:t>
            </a:r>
            <a:r>
              <a:rPr lang="en-US" sz="1700" kern="0" dirty="0">
                <a:solidFill>
                  <a:srgbClr val="0098C3"/>
                </a:solidFill>
              </a:rPr>
              <a:t>],1/2) </a:t>
            </a:r>
            <a:r>
              <a:rPr lang="nl-NL" kern="0" dirty="0">
                <a:solidFill>
                  <a:srgbClr val="0098C3"/>
                </a:solidFill>
                <a:sym typeface="Wingdings 2"/>
              </a:rPr>
              <a:t></a:t>
            </a:r>
            <a:r>
              <a:rPr lang="en-US" sz="1700" kern="0" dirty="0">
                <a:solidFill>
                  <a:srgbClr val="0098C3"/>
                </a:solidFill>
              </a:rPr>
              <a:t> Perm(c[</a:t>
            </a:r>
            <a:r>
              <a:rPr lang="en-US" sz="1700" kern="0" dirty="0" err="1">
                <a:solidFill>
                  <a:srgbClr val="0098C3"/>
                </a:solidFill>
              </a:rPr>
              <a:t>i</a:t>
            </a:r>
            <a:r>
              <a:rPr lang="en-US" sz="1700" kern="0" dirty="0">
                <a:solidFill>
                  <a:srgbClr val="0098C3"/>
                </a:solidFill>
              </a:rPr>
              <a:t>],1); </a:t>
            </a:r>
          </a:p>
          <a:p>
            <a:pPr lvl="0" defTabSz="238125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700" kern="0" dirty="0">
                <a:solidFill>
                  <a:srgbClr val="0098C3"/>
                </a:solidFill>
              </a:rPr>
              <a:t>		ensures Perm(b[</a:t>
            </a:r>
            <a:r>
              <a:rPr lang="en-US" sz="1700" kern="0" dirty="0" err="1">
                <a:solidFill>
                  <a:srgbClr val="0098C3"/>
                </a:solidFill>
              </a:rPr>
              <a:t>i</a:t>
            </a:r>
            <a:r>
              <a:rPr lang="en-US" sz="1700" kern="0" dirty="0">
                <a:solidFill>
                  <a:srgbClr val="0098C3"/>
                </a:solidFill>
              </a:rPr>
              <a:t>],1/2) </a:t>
            </a:r>
            <a:r>
              <a:rPr lang="nl-NL" kern="0" dirty="0">
                <a:solidFill>
                  <a:srgbClr val="0098C3"/>
                </a:solidFill>
                <a:sym typeface="Wingdings 2"/>
              </a:rPr>
              <a:t></a:t>
            </a:r>
            <a:r>
              <a:rPr lang="en-US" sz="1700" kern="0" dirty="0">
                <a:solidFill>
                  <a:srgbClr val="0098C3"/>
                </a:solidFill>
              </a:rPr>
              <a:t> Perm(a[</a:t>
            </a:r>
            <a:r>
              <a:rPr lang="en-US" sz="1700" kern="0" dirty="0" err="1">
                <a:solidFill>
                  <a:srgbClr val="0098C3"/>
                </a:solidFill>
              </a:rPr>
              <a:t>i</a:t>
            </a:r>
            <a:r>
              <a:rPr lang="en-US" sz="1700" kern="0" dirty="0">
                <a:solidFill>
                  <a:srgbClr val="0098C3"/>
                </a:solidFill>
              </a:rPr>
              <a:t>],1/2) </a:t>
            </a:r>
            <a:r>
              <a:rPr lang="nl-NL" kern="0" dirty="0">
                <a:solidFill>
                  <a:srgbClr val="0098C3"/>
                </a:solidFill>
                <a:sym typeface="Wingdings 2"/>
              </a:rPr>
              <a:t></a:t>
            </a:r>
            <a:r>
              <a:rPr lang="en-US" sz="1700" kern="0" dirty="0">
                <a:solidFill>
                  <a:srgbClr val="0098C3"/>
                </a:solidFill>
              </a:rPr>
              <a:t> Perm(c[</a:t>
            </a:r>
            <a:r>
              <a:rPr lang="en-US" sz="1700" kern="0" dirty="0" err="1">
                <a:solidFill>
                  <a:srgbClr val="0098C3"/>
                </a:solidFill>
              </a:rPr>
              <a:t>i</a:t>
            </a:r>
            <a:r>
              <a:rPr lang="en-US" sz="1700" kern="0" dirty="0">
                <a:solidFill>
                  <a:srgbClr val="0098C3"/>
                </a:solidFill>
              </a:rPr>
              <a:t>],1); </a:t>
            </a:r>
          </a:p>
          <a:p>
            <a:pPr lvl="0" defTabSz="238125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700" kern="0" dirty="0">
                <a:solidFill>
                  <a:srgbClr val="0098C3"/>
                </a:solidFill>
              </a:rPr>
              <a:t>		ensures </a:t>
            </a:r>
            <a:r>
              <a:rPr lang="en-US" sz="1700" kern="0" dirty="0" err="1">
                <a:solidFill>
                  <a:srgbClr val="0098C3"/>
                </a:solidFill>
              </a:rPr>
              <a:t>i</a:t>
            </a:r>
            <a:r>
              <a:rPr lang="en-US" sz="1700" kern="0" dirty="0">
                <a:solidFill>
                  <a:srgbClr val="0098C3"/>
                </a:solidFill>
              </a:rPr>
              <a:t>&gt;0 ==&gt; Perm(a[i−1],1/2); </a:t>
            </a:r>
          </a:p>
          <a:p>
            <a:pPr lvl="0" defTabSz="238125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700" kern="0" dirty="0">
                <a:solidFill>
                  <a:srgbClr val="0098C3"/>
                </a:solidFill>
              </a:rPr>
              <a:t>		ensures </a:t>
            </a:r>
            <a:r>
              <a:rPr lang="en-US" sz="1700" kern="0" dirty="0" err="1">
                <a:solidFill>
                  <a:srgbClr val="0098C3"/>
                </a:solidFill>
              </a:rPr>
              <a:t>i</a:t>
            </a:r>
            <a:r>
              <a:rPr lang="en-US" sz="1700" kern="0" dirty="0">
                <a:solidFill>
                  <a:srgbClr val="0098C3"/>
                </a:solidFill>
              </a:rPr>
              <a:t>==N−1 ==&gt; Perm(a[</a:t>
            </a:r>
            <a:r>
              <a:rPr lang="en-US" sz="1700" kern="0" dirty="0" err="1">
                <a:solidFill>
                  <a:srgbClr val="0098C3"/>
                </a:solidFill>
              </a:rPr>
              <a:t>i</a:t>
            </a:r>
            <a:r>
              <a:rPr lang="en-US" sz="1700" kern="0" dirty="0">
                <a:solidFill>
                  <a:srgbClr val="0098C3"/>
                </a:solidFill>
              </a:rPr>
              <a:t>],1/2); </a:t>
            </a:r>
          </a:p>
          <a:p>
            <a:pPr lvl="0" defTabSz="238125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700" kern="0" dirty="0">
                <a:solidFill>
                  <a:srgbClr val="0098C3"/>
                </a:solidFill>
              </a:rPr>
              <a:t>@∗/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6400" y="4495800"/>
            <a:ext cx="6477000" cy="77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238125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700" kern="0" dirty="0">
                <a:solidFill>
                  <a:srgbClr val="000000"/>
                </a:solidFill>
              </a:rPr>
              <a:t>	</a:t>
            </a:r>
            <a:r>
              <a:rPr lang="en-US" sz="1700" kern="0" dirty="0">
                <a:solidFill>
                  <a:srgbClr val="CF0072"/>
                </a:solidFill>
              </a:rPr>
              <a:t>//@ L1:if (</a:t>
            </a:r>
            <a:r>
              <a:rPr lang="en-US" sz="1700" kern="0" dirty="0" err="1">
                <a:solidFill>
                  <a:srgbClr val="CF0072"/>
                </a:solidFill>
              </a:rPr>
              <a:t>i</a:t>
            </a:r>
            <a:r>
              <a:rPr lang="en-US" sz="1700" kern="0" dirty="0">
                <a:solidFill>
                  <a:srgbClr val="CF0072"/>
                </a:solidFill>
              </a:rPr>
              <a:t>&lt; N−1) send Perm(a[</a:t>
            </a:r>
            <a:r>
              <a:rPr lang="en-US" sz="1700" kern="0" dirty="0" err="1">
                <a:solidFill>
                  <a:srgbClr val="CF0072"/>
                </a:solidFill>
              </a:rPr>
              <a:t>i</a:t>
            </a:r>
            <a:r>
              <a:rPr lang="en-US" sz="1700" kern="0" dirty="0">
                <a:solidFill>
                  <a:srgbClr val="CF0072"/>
                </a:solidFill>
              </a:rPr>
              <a:t>],1/2) to L2,1; </a:t>
            </a:r>
          </a:p>
          <a:p>
            <a:pPr lvl="0" defTabSz="238125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700" kern="0" dirty="0">
                <a:solidFill>
                  <a:srgbClr val="CF0072"/>
                </a:solidFill>
              </a:rPr>
              <a:t>	//@ L2:if (</a:t>
            </a:r>
            <a:r>
              <a:rPr lang="en-US" sz="1700" kern="0" dirty="0" err="1">
                <a:solidFill>
                  <a:srgbClr val="CF0072"/>
                </a:solidFill>
              </a:rPr>
              <a:t>i</a:t>
            </a:r>
            <a:r>
              <a:rPr lang="en-US" sz="1700" kern="0" dirty="0">
                <a:solidFill>
                  <a:srgbClr val="CF0072"/>
                </a:solidFill>
              </a:rPr>
              <a:t>&gt;0) </a:t>
            </a:r>
            <a:r>
              <a:rPr lang="en-US" sz="1700" kern="0" dirty="0" err="1">
                <a:solidFill>
                  <a:srgbClr val="CF0072"/>
                </a:solidFill>
              </a:rPr>
              <a:t>recv</a:t>
            </a:r>
            <a:r>
              <a:rPr lang="en-US" sz="1700" kern="0" dirty="0">
                <a:solidFill>
                  <a:srgbClr val="CF0072"/>
                </a:solidFill>
              </a:rPr>
              <a:t> Perm(a[i−1],1/2) from L1,1;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152400"/>
            <a:ext cx="4692586" cy="615553"/>
          </a:xfrm>
          <a:prstGeom prst="rect">
            <a:avLst/>
          </a:prstGeom>
          <a:solidFill>
            <a:srgbClr val="C0F1FF"/>
          </a:solidFill>
          <a:ln>
            <a:solidFill>
              <a:srgbClr val="0098C3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 smtClean="0"/>
              <a:t>Compilation to kernel:</a:t>
            </a:r>
          </a:p>
          <a:p>
            <a:r>
              <a:rPr lang="en-US" sz="1700" dirty="0" smtClean="0"/>
              <a:t>Iteration contract becomes thread specification</a:t>
            </a:r>
          </a:p>
        </p:txBody>
      </p:sp>
    </p:spTree>
    <p:extLst>
      <p:ext uri="{BB962C8B-B14F-4D97-AF65-F5344CB8AC3E}">
        <p14:creationId xmlns:p14="http://schemas.microsoft.com/office/powerpoint/2010/main" val="391891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58E-6 -6.99398E-7 L -0.0026 0.2545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27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9509E-6 7.22557E-7 L -0.0007 0.2452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2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24525 L -0.0007 0.3453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8" grpId="0" animBg="1"/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kernel Ref {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global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tcount</a:t>
            </a:r>
            <a:r>
              <a:rPr lang="en-US" dirty="0"/>
              <a:t>] </a:t>
            </a:r>
            <a:r>
              <a:rPr lang="en-US" dirty="0" err="1"/>
              <a:t>a,b,c</a:t>
            </a:r>
            <a:r>
              <a:rPr lang="en-US" dirty="0" smtClean="0"/>
              <a:t>;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CF0072"/>
                </a:solidFill>
              </a:rPr>
              <a:t>requires Perm(a[</a:t>
            </a:r>
            <a:r>
              <a:rPr lang="en-US" dirty="0" err="1">
                <a:solidFill>
                  <a:srgbClr val="CF0072"/>
                </a:solidFill>
              </a:rPr>
              <a:t>tid</a:t>
            </a:r>
            <a:r>
              <a:rPr lang="en-US" dirty="0">
                <a:solidFill>
                  <a:srgbClr val="CF0072"/>
                </a:solidFill>
              </a:rPr>
              <a:t>],1) </a:t>
            </a:r>
            <a:r>
              <a:rPr lang="nl-NL" sz="1600" dirty="0">
                <a:solidFill>
                  <a:srgbClr val="CF0072"/>
                </a:solidFill>
                <a:sym typeface="Wingdings 2"/>
              </a:rPr>
              <a:t></a:t>
            </a:r>
            <a:r>
              <a:rPr lang="en-US" dirty="0" smtClean="0">
                <a:solidFill>
                  <a:srgbClr val="CF0072"/>
                </a:solidFill>
              </a:rPr>
              <a:t> </a:t>
            </a:r>
            <a:r>
              <a:rPr lang="en-US" dirty="0">
                <a:solidFill>
                  <a:srgbClr val="CF0072"/>
                </a:solidFill>
              </a:rPr>
              <a:t>Perm(b[</a:t>
            </a:r>
            <a:r>
              <a:rPr lang="en-US" dirty="0" err="1">
                <a:solidFill>
                  <a:srgbClr val="CF0072"/>
                </a:solidFill>
              </a:rPr>
              <a:t>tid</a:t>
            </a:r>
            <a:r>
              <a:rPr lang="en-US" dirty="0">
                <a:solidFill>
                  <a:srgbClr val="CF0072"/>
                </a:solidFill>
              </a:rPr>
              <a:t>],1/2) </a:t>
            </a:r>
            <a:r>
              <a:rPr lang="nl-NL" sz="1600" dirty="0">
                <a:solidFill>
                  <a:srgbClr val="CF0072"/>
                </a:solidFill>
                <a:sym typeface="Wingdings 2"/>
              </a:rPr>
              <a:t></a:t>
            </a:r>
            <a:r>
              <a:rPr lang="en-US" dirty="0" smtClean="0">
                <a:solidFill>
                  <a:srgbClr val="CF0072"/>
                </a:solidFill>
              </a:rPr>
              <a:t>Perm</a:t>
            </a:r>
            <a:r>
              <a:rPr lang="en-US" dirty="0">
                <a:solidFill>
                  <a:srgbClr val="CF0072"/>
                </a:solidFill>
              </a:rPr>
              <a:t>(c[</a:t>
            </a:r>
            <a:r>
              <a:rPr lang="en-US" dirty="0" err="1">
                <a:solidFill>
                  <a:srgbClr val="CF0072"/>
                </a:solidFill>
              </a:rPr>
              <a:t>tid</a:t>
            </a:r>
            <a:r>
              <a:rPr lang="en-US" dirty="0">
                <a:solidFill>
                  <a:srgbClr val="CF0072"/>
                </a:solidFill>
              </a:rPr>
              <a:t>],1</a:t>
            </a:r>
            <a:r>
              <a:rPr lang="en-US" dirty="0" smtClean="0">
                <a:solidFill>
                  <a:srgbClr val="CF0072"/>
                </a:solidFill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CF0072"/>
                </a:solidFill>
              </a:rPr>
              <a:t>ensures </a:t>
            </a:r>
            <a:r>
              <a:rPr lang="en-US" dirty="0">
                <a:solidFill>
                  <a:srgbClr val="CF0072"/>
                </a:solidFill>
              </a:rPr>
              <a:t>Perm(a[</a:t>
            </a:r>
            <a:r>
              <a:rPr lang="en-US" dirty="0" err="1">
                <a:solidFill>
                  <a:srgbClr val="CF0072"/>
                </a:solidFill>
              </a:rPr>
              <a:t>tid</a:t>
            </a:r>
            <a:r>
              <a:rPr lang="en-US" dirty="0">
                <a:solidFill>
                  <a:srgbClr val="CF0072"/>
                </a:solidFill>
              </a:rPr>
              <a:t>],1/2) </a:t>
            </a:r>
            <a:r>
              <a:rPr lang="nl-NL" sz="1600" dirty="0">
                <a:solidFill>
                  <a:srgbClr val="CF0072"/>
                </a:solidFill>
                <a:sym typeface="Wingdings 2"/>
              </a:rPr>
              <a:t></a:t>
            </a:r>
            <a:r>
              <a:rPr lang="en-US" dirty="0" smtClean="0">
                <a:solidFill>
                  <a:srgbClr val="CF0072"/>
                </a:solidFill>
              </a:rPr>
              <a:t> </a:t>
            </a:r>
            <a:r>
              <a:rPr lang="en-US" dirty="0">
                <a:solidFill>
                  <a:srgbClr val="CF0072"/>
                </a:solidFill>
              </a:rPr>
              <a:t>Perm(b[</a:t>
            </a:r>
            <a:r>
              <a:rPr lang="en-US" dirty="0" err="1">
                <a:solidFill>
                  <a:srgbClr val="CF0072"/>
                </a:solidFill>
              </a:rPr>
              <a:t>tid</a:t>
            </a:r>
            <a:r>
              <a:rPr lang="en-US" dirty="0">
                <a:solidFill>
                  <a:srgbClr val="CF0072"/>
                </a:solidFill>
              </a:rPr>
              <a:t>],1/2) </a:t>
            </a:r>
            <a:r>
              <a:rPr lang="nl-NL" sz="1600" dirty="0">
                <a:solidFill>
                  <a:srgbClr val="CF0072"/>
                </a:solidFill>
                <a:sym typeface="Wingdings 2"/>
              </a:rPr>
              <a:t></a:t>
            </a:r>
            <a:r>
              <a:rPr lang="en-US" dirty="0" smtClean="0">
                <a:solidFill>
                  <a:srgbClr val="CF0072"/>
                </a:solidFill>
              </a:rPr>
              <a:t> </a:t>
            </a:r>
            <a:r>
              <a:rPr lang="en-US" dirty="0">
                <a:solidFill>
                  <a:srgbClr val="CF0072"/>
                </a:solidFill>
              </a:rPr>
              <a:t>Perm(c[</a:t>
            </a:r>
            <a:r>
              <a:rPr lang="en-US" dirty="0" err="1">
                <a:solidFill>
                  <a:srgbClr val="CF0072"/>
                </a:solidFill>
              </a:rPr>
              <a:t>tid</a:t>
            </a:r>
            <a:r>
              <a:rPr lang="en-US" dirty="0">
                <a:solidFill>
                  <a:srgbClr val="CF0072"/>
                </a:solidFill>
              </a:rPr>
              <a:t>],1); </a:t>
            </a:r>
            <a:endParaRPr lang="en-US" dirty="0" smtClean="0">
              <a:solidFill>
                <a:srgbClr val="CF0072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CF0072"/>
                </a:solidFill>
              </a:rPr>
              <a:t>ensures </a:t>
            </a:r>
            <a:r>
              <a:rPr lang="en-US" dirty="0" err="1">
                <a:solidFill>
                  <a:srgbClr val="CF0072"/>
                </a:solidFill>
              </a:rPr>
              <a:t>tid</a:t>
            </a:r>
            <a:r>
              <a:rPr lang="en-US" dirty="0">
                <a:solidFill>
                  <a:srgbClr val="CF0072"/>
                </a:solidFill>
              </a:rPr>
              <a:t>&gt;0 ==&gt; Perm(a[tid−1],1/2); </a:t>
            </a:r>
            <a:endParaRPr lang="en-US" dirty="0" smtClean="0">
              <a:solidFill>
                <a:srgbClr val="CF0072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CF0072"/>
                </a:solidFill>
              </a:rPr>
              <a:t>ensures </a:t>
            </a:r>
            <a:r>
              <a:rPr lang="en-US" dirty="0" err="1">
                <a:solidFill>
                  <a:srgbClr val="CF0072"/>
                </a:solidFill>
              </a:rPr>
              <a:t>tid</a:t>
            </a:r>
            <a:r>
              <a:rPr lang="en-US" dirty="0">
                <a:solidFill>
                  <a:srgbClr val="CF0072"/>
                </a:solidFill>
              </a:rPr>
              <a:t>==tcount−1==&gt;Perm(a[</a:t>
            </a:r>
            <a:r>
              <a:rPr lang="en-US" dirty="0" err="1">
                <a:solidFill>
                  <a:srgbClr val="CF0072"/>
                </a:solidFill>
              </a:rPr>
              <a:t>tid</a:t>
            </a:r>
            <a:r>
              <a:rPr lang="en-US" dirty="0">
                <a:solidFill>
                  <a:srgbClr val="CF0072"/>
                </a:solidFill>
              </a:rPr>
              <a:t>],1/2)</a:t>
            </a:r>
            <a:r>
              <a:rPr lang="en-US" dirty="0" smtClean="0">
                <a:solidFill>
                  <a:srgbClr val="CF0072"/>
                </a:solidFill>
              </a:rPr>
              <a:t>;</a:t>
            </a:r>
            <a:endParaRPr lang="en-US" dirty="0">
              <a:solidFill>
                <a:srgbClr val="CF0072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void main(){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/>
              <a:t>	</a:t>
            </a:r>
            <a:r>
              <a:rPr lang="en-US" dirty="0" smtClean="0"/>
              <a:t>a</a:t>
            </a:r>
            <a:r>
              <a:rPr lang="en-US" dirty="0"/>
              <a:t>[</a:t>
            </a:r>
            <a:r>
              <a:rPr lang="en-US" dirty="0" err="1"/>
              <a:t>tid</a:t>
            </a:r>
            <a:r>
              <a:rPr lang="en-US" dirty="0"/>
              <a:t>]=b[</a:t>
            </a:r>
            <a:r>
              <a:rPr lang="en-US" dirty="0" err="1"/>
              <a:t>tid</a:t>
            </a:r>
            <a:r>
              <a:rPr lang="en-US" dirty="0"/>
              <a:t>]+1;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/>
              <a:t>	</a:t>
            </a:r>
            <a:r>
              <a:rPr lang="en-US" dirty="0" smtClean="0"/>
              <a:t>barrier</a:t>
            </a:r>
            <a:r>
              <a:rPr lang="en-US" dirty="0"/>
              <a:t>(global)</a:t>
            </a:r>
            <a:r>
              <a:rPr lang="en-US" dirty="0" smtClean="0"/>
              <a:t>{ </a:t>
            </a:r>
          </a:p>
          <a:p>
            <a:pPr>
              <a:lnSpc>
                <a:spcPct val="100000"/>
              </a:lnSpc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F0072"/>
                </a:solidFill>
              </a:rPr>
              <a:t>requires </a:t>
            </a:r>
            <a:r>
              <a:rPr lang="en-US" dirty="0" err="1">
                <a:solidFill>
                  <a:srgbClr val="CF0072"/>
                </a:solidFill>
              </a:rPr>
              <a:t>tid</a:t>
            </a:r>
            <a:r>
              <a:rPr lang="en-US" dirty="0">
                <a:solidFill>
                  <a:srgbClr val="CF0072"/>
                </a:solidFill>
              </a:rPr>
              <a:t>&lt;tcount−1 ==&gt; Perm(a[</a:t>
            </a:r>
            <a:r>
              <a:rPr lang="en-US" dirty="0" err="1">
                <a:solidFill>
                  <a:srgbClr val="CF0072"/>
                </a:solidFill>
              </a:rPr>
              <a:t>tid</a:t>
            </a:r>
            <a:r>
              <a:rPr lang="en-US" dirty="0">
                <a:solidFill>
                  <a:srgbClr val="CF0072"/>
                </a:solidFill>
              </a:rPr>
              <a:t>],1/2</a:t>
            </a:r>
            <a:r>
              <a:rPr lang="en-US" dirty="0" smtClean="0">
                <a:solidFill>
                  <a:srgbClr val="CF0072"/>
                </a:solidFill>
              </a:rPr>
              <a:t>);</a:t>
            </a:r>
            <a:endParaRPr lang="en-US" dirty="0">
              <a:solidFill>
                <a:srgbClr val="CF0072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CF0072"/>
                </a:solidFill>
              </a:rPr>
              <a:t>		ensures </a:t>
            </a:r>
            <a:r>
              <a:rPr lang="en-US" dirty="0">
                <a:solidFill>
                  <a:srgbClr val="CF0072"/>
                </a:solidFill>
              </a:rPr>
              <a:t>(</a:t>
            </a:r>
            <a:r>
              <a:rPr lang="en-US" dirty="0" err="1">
                <a:solidFill>
                  <a:srgbClr val="CF0072"/>
                </a:solidFill>
              </a:rPr>
              <a:t>tid</a:t>
            </a:r>
            <a:r>
              <a:rPr lang="en-US" dirty="0">
                <a:solidFill>
                  <a:srgbClr val="CF0072"/>
                </a:solidFill>
              </a:rPr>
              <a:t>&gt;0==&gt;Perm(a[tid−1],1/2</a:t>
            </a:r>
            <a:r>
              <a:rPr lang="en-US" dirty="0" smtClean="0">
                <a:solidFill>
                  <a:srgbClr val="CF0072"/>
                </a:solidFill>
              </a:rPr>
              <a:t>) </a:t>
            </a:r>
            <a:r>
              <a:rPr lang="en-US" dirty="0" smtClean="0"/>
              <a:t>}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	if </a:t>
            </a:r>
            <a:r>
              <a:rPr lang="en-US" dirty="0"/>
              <a:t>(</a:t>
            </a:r>
            <a:r>
              <a:rPr lang="en-US" dirty="0" err="1"/>
              <a:t>tid</a:t>
            </a:r>
            <a:r>
              <a:rPr lang="en-US" dirty="0"/>
              <a:t>&gt;0)	c[</a:t>
            </a:r>
            <a:r>
              <a:rPr lang="en-US" dirty="0" err="1"/>
              <a:t>tid</a:t>
            </a:r>
            <a:r>
              <a:rPr lang="en-US" dirty="0"/>
              <a:t>]=a[tid−1]+2</a:t>
            </a:r>
            <a:r>
              <a:rPr lang="en-US" dirty="0" smtClean="0"/>
              <a:t>;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}}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22/06/2015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Verification of Concurrent Software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157-CCFE-4CE6-AF47-AA8A395706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Corresponding </a:t>
            </a:r>
          </a:p>
          <a:p>
            <a:r>
              <a:rPr lang="en-US" dirty="0" smtClean="0"/>
              <a:t>specified kernel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4191000"/>
            <a:ext cx="3953082" cy="615553"/>
          </a:xfrm>
          <a:prstGeom prst="rect">
            <a:avLst/>
          </a:prstGeom>
          <a:solidFill>
            <a:srgbClr val="C0F1FF"/>
          </a:solidFill>
          <a:ln>
            <a:solidFill>
              <a:srgbClr val="0098C3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 smtClean="0"/>
              <a:t>Permission transfer between iterations: </a:t>
            </a:r>
          </a:p>
          <a:p>
            <a:r>
              <a:rPr lang="en-US" sz="1700" dirty="0" smtClean="0"/>
              <a:t>barrier specification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600" y="0"/>
            <a:ext cx="4724400" cy="2452979"/>
          </a:xfrm>
          <a:prstGeom prst="rect">
            <a:avLst/>
          </a:prstGeom>
          <a:solidFill>
            <a:srgbClr val="FFF6CC"/>
          </a:solidFill>
          <a:ln>
            <a:solidFill>
              <a:srgbClr val="FFE465"/>
            </a:solidFill>
          </a:ln>
        </p:spPr>
        <p:txBody>
          <a:bodyPr wrap="square">
            <a:spAutoFit/>
          </a:bodyPr>
          <a:lstStyle/>
          <a:p>
            <a:pPr lvl="0" defTabSz="238125" fontAlgn="base">
              <a:spcBef>
                <a:spcPct val="20000"/>
              </a:spcBef>
              <a:spcAft>
                <a:spcPct val="0"/>
              </a:spcAft>
            </a:pPr>
            <a:r>
              <a:rPr lang="en-US" sz="1300" kern="0" dirty="0">
                <a:solidFill>
                  <a:srgbClr val="000000"/>
                </a:solidFill>
              </a:rPr>
              <a:t>for(</a:t>
            </a:r>
            <a:r>
              <a:rPr lang="en-US" sz="1300" kern="0" dirty="0" err="1">
                <a:solidFill>
                  <a:srgbClr val="000000"/>
                </a:solidFill>
              </a:rPr>
              <a:t>int</a:t>
            </a:r>
            <a:r>
              <a:rPr lang="en-US" sz="1300" kern="0" dirty="0">
                <a:solidFill>
                  <a:srgbClr val="000000"/>
                </a:solidFill>
              </a:rPr>
              <a:t> </a:t>
            </a:r>
            <a:r>
              <a:rPr lang="en-US" sz="1300" kern="0" dirty="0" err="1">
                <a:solidFill>
                  <a:srgbClr val="000000"/>
                </a:solidFill>
              </a:rPr>
              <a:t>i</a:t>
            </a:r>
            <a:r>
              <a:rPr lang="en-US" sz="1300" kern="0" dirty="0">
                <a:solidFill>
                  <a:srgbClr val="000000"/>
                </a:solidFill>
              </a:rPr>
              <a:t>=0; </a:t>
            </a:r>
            <a:r>
              <a:rPr lang="en-US" sz="1300" kern="0" dirty="0" err="1">
                <a:solidFill>
                  <a:srgbClr val="000000"/>
                </a:solidFill>
              </a:rPr>
              <a:t>i</a:t>
            </a:r>
            <a:r>
              <a:rPr lang="en-US" sz="1300" kern="0" dirty="0">
                <a:solidFill>
                  <a:srgbClr val="000000"/>
                </a:solidFill>
              </a:rPr>
              <a:t> &lt; N; </a:t>
            </a:r>
            <a:r>
              <a:rPr lang="en-US" sz="1300" kern="0" dirty="0" err="1">
                <a:solidFill>
                  <a:srgbClr val="000000"/>
                </a:solidFill>
              </a:rPr>
              <a:t>i</a:t>
            </a:r>
            <a:r>
              <a:rPr lang="en-US" sz="1300" kern="0" dirty="0">
                <a:solidFill>
                  <a:srgbClr val="000000"/>
                </a:solidFill>
              </a:rPr>
              <a:t>++) </a:t>
            </a:r>
          </a:p>
          <a:p>
            <a:pPr lvl="0" defTabSz="238125" fontAlgn="base">
              <a:spcBef>
                <a:spcPct val="20000"/>
              </a:spcBef>
              <a:spcAft>
                <a:spcPct val="0"/>
              </a:spcAft>
            </a:pPr>
            <a:r>
              <a:rPr lang="en-US" sz="1300" kern="0" dirty="0" smtClean="0">
                <a:solidFill>
                  <a:srgbClr val="0098C3"/>
                </a:solidFill>
              </a:rPr>
              <a:t>/</a:t>
            </a:r>
            <a:r>
              <a:rPr lang="en-US" sz="1300" kern="0" dirty="0">
                <a:solidFill>
                  <a:srgbClr val="0098C3"/>
                </a:solidFill>
              </a:rPr>
              <a:t>∗@ 	requires Perm(a[</a:t>
            </a:r>
            <a:r>
              <a:rPr lang="en-US" sz="1300" kern="0" dirty="0" err="1">
                <a:solidFill>
                  <a:srgbClr val="0098C3"/>
                </a:solidFill>
              </a:rPr>
              <a:t>i</a:t>
            </a:r>
            <a:r>
              <a:rPr lang="en-US" sz="1300" kern="0" dirty="0">
                <a:solidFill>
                  <a:srgbClr val="0098C3"/>
                </a:solidFill>
              </a:rPr>
              <a:t>],1) </a:t>
            </a:r>
            <a:r>
              <a:rPr lang="nl-NL" sz="1300" kern="0" dirty="0">
                <a:solidFill>
                  <a:srgbClr val="0098C3"/>
                </a:solidFill>
                <a:sym typeface="Wingdings 2"/>
              </a:rPr>
              <a:t></a:t>
            </a:r>
            <a:r>
              <a:rPr lang="en-US" sz="1300" kern="0" dirty="0">
                <a:solidFill>
                  <a:srgbClr val="0098C3"/>
                </a:solidFill>
              </a:rPr>
              <a:t> Perm(b[</a:t>
            </a:r>
            <a:r>
              <a:rPr lang="en-US" sz="1300" kern="0" dirty="0" err="1">
                <a:solidFill>
                  <a:srgbClr val="0098C3"/>
                </a:solidFill>
              </a:rPr>
              <a:t>i</a:t>
            </a:r>
            <a:r>
              <a:rPr lang="en-US" sz="1300" kern="0" dirty="0">
                <a:solidFill>
                  <a:srgbClr val="0098C3"/>
                </a:solidFill>
              </a:rPr>
              <a:t>],1/2) </a:t>
            </a:r>
            <a:r>
              <a:rPr lang="nl-NL" sz="1300" kern="0" dirty="0">
                <a:solidFill>
                  <a:srgbClr val="0098C3"/>
                </a:solidFill>
                <a:sym typeface="Wingdings 2"/>
              </a:rPr>
              <a:t></a:t>
            </a:r>
            <a:r>
              <a:rPr lang="en-US" sz="1300" kern="0" dirty="0">
                <a:solidFill>
                  <a:srgbClr val="0098C3"/>
                </a:solidFill>
              </a:rPr>
              <a:t> Perm(c[</a:t>
            </a:r>
            <a:r>
              <a:rPr lang="en-US" sz="1300" kern="0" dirty="0" err="1">
                <a:solidFill>
                  <a:srgbClr val="0098C3"/>
                </a:solidFill>
              </a:rPr>
              <a:t>i</a:t>
            </a:r>
            <a:r>
              <a:rPr lang="en-US" sz="1300" kern="0" dirty="0">
                <a:solidFill>
                  <a:srgbClr val="0098C3"/>
                </a:solidFill>
              </a:rPr>
              <a:t>],1); </a:t>
            </a:r>
          </a:p>
          <a:p>
            <a:pPr lvl="0" defTabSz="238125" fontAlgn="base">
              <a:spcBef>
                <a:spcPct val="20000"/>
              </a:spcBef>
              <a:spcAft>
                <a:spcPct val="0"/>
              </a:spcAft>
            </a:pPr>
            <a:r>
              <a:rPr lang="en-US" sz="1300" kern="0" dirty="0">
                <a:solidFill>
                  <a:srgbClr val="0098C3"/>
                </a:solidFill>
              </a:rPr>
              <a:t>		ensures Perm(b[</a:t>
            </a:r>
            <a:r>
              <a:rPr lang="en-US" sz="1300" kern="0" dirty="0" err="1">
                <a:solidFill>
                  <a:srgbClr val="0098C3"/>
                </a:solidFill>
              </a:rPr>
              <a:t>i</a:t>
            </a:r>
            <a:r>
              <a:rPr lang="en-US" sz="1300" kern="0" dirty="0">
                <a:solidFill>
                  <a:srgbClr val="0098C3"/>
                </a:solidFill>
              </a:rPr>
              <a:t>],1/2) </a:t>
            </a:r>
            <a:r>
              <a:rPr lang="nl-NL" sz="1300" kern="0" dirty="0">
                <a:solidFill>
                  <a:srgbClr val="0098C3"/>
                </a:solidFill>
                <a:sym typeface="Wingdings 2"/>
              </a:rPr>
              <a:t></a:t>
            </a:r>
            <a:r>
              <a:rPr lang="en-US" sz="1300" kern="0" dirty="0">
                <a:solidFill>
                  <a:srgbClr val="0098C3"/>
                </a:solidFill>
              </a:rPr>
              <a:t> Perm(a[</a:t>
            </a:r>
            <a:r>
              <a:rPr lang="en-US" sz="1300" kern="0" dirty="0" err="1">
                <a:solidFill>
                  <a:srgbClr val="0098C3"/>
                </a:solidFill>
              </a:rPr>
              <a:t>i</a:t>
            </a:r>
            <a:r>
              <a:rPr lang="en-US" sz="1300" kern="0" dirty="0">
                <a:solidFill>
                  <a:srgbClr val="0098C3"/>
                </a:solidFill>
              </a:rPr>
              <a:t>],1/2) </a:t>
            </a:r>
            <a:r>
              <a:rPr lang="nl-NL" sz="1300" kern="0" dirty="0">
                <a:solidFill>
                  <a:srgbClr val="0098C3"/>
                </a:solidFill>
                <a:sym typeface="Wingdings 2"/>
              </a:rPr>
              <a:t></a:t>
            </a:r>
            <a:r>
              <a:rPr lang="en-US" sz="1300" kern="0" dirty="0">
                <a:solidFill>
                  <a:srgbClr val="0098C3"/>
                </a:solidFill>
              </a:rPr>
              <a:t> Perm(c[</a:t>
            </a:r>
            <a:r>
              <a:rPr lang="en-US" sz="1300" kern="0" dirty="0" err="1">
                <a:solidFill>
                  <a:srgbClr val="0098C3"/>
                </a:solidFill>
              </a:rPr>
              <a:t>i</a:t>
            </a:r>
            <a:r>
              <a:rPr lang="en-US" sz="1300" kern="0" dirty="0">
                <a:solidFill>
                  <a:srgbClr val="0098C3"/>
                </a:solidFill>
              </a:rPr>
              <a:t>],1); </a:t>
            </a:r>
          </a:p>
          <a:p>
            <a:pPr lvl="0" defTabSz="238125" fontAlgn="base">
              <a:spcBef>
                <a:spcPct val="20000"/>
              </a:spcBef>
              <a:spcAft>
                <a:spcPct val="0"/>
              </a:spcAft>
            </a:pPr>
            <a:r>
              <a:rPr lang="en-US" sz="1300" kern="0" dirty="0">
                <a:solidFill>
                  <a:srgbClr val="0098C3"/>
                </a:solidFill>
              </a:rPr>
              <a:t>		ensures </a:t>
            </a:r>
            <a:r>
              <a:rPr lang="en-US" sz="1300" kern="0" dirty="0" err="1">
                <a:solidFill>
                  <a:srgbClr val="0098C3"/>
                </a:solidFill>
              </a:rPr>
              <a:t>i</a:t>
            </a:r>
            <a:r>
              <a:rPr lang="en-US" sz="1300" kern="0" dirty="0">
                <a:solidFill>
                  <a:srgbClr val="0098C3"/>
                </a:solidFill>
              </a:rPr>
              <a:t>&gt;0 ==&gt; Perm(a[i−1],1/2); </a:t>
            </a:r>
          </a:p>
          <a:p>
            <a:pPr lvl="0" defTabSz="238125" fontAlgn="base">
              <a:spcBef>
                <a:spcPct val="20000"/>
              </a:spcBef>
              <a:spcAft>
                <a:spcPct val="0"/>
              </a:spcAft>
            </a:pPr>
            <a:r>
              <a:rPr lang="en-US" sz="1300" kern="0" dirty="0">
                <a:solidFill>
                  <a:srgbClr val="0098C3"/>
                </a:solidFill>
              </a:rPr>
              <a:t>		ensures </a:t>
            </a:r>
            <a:r>
              <a:rPr lang="en-US" sz="1300" kern="0" dirty="0" err="1">
                <a:solidFill>
                  <a:srgbClr val="0098C3"/>
                </a:solidFill>
              </a:rPr>
              <a:t>i</a:t>
            </a:r>
            <a:r>
              <a:rPr lang="en-US" sz="1300" kern="0" dirty="0">
                <a:solidFill>
                  <a:srgbClr val="0098C3"/>
                </a:solidFill>
              </a:rPr>
              <a:t>==N−1 ==&gt; Perm(a[</a:t>
            </a:r>
            <a:r>
              <a:rPr lang="en-US" sz="1300" kern="0" dirty="0" err="1">
                <a:solidFill>
                  <a:srgbClr val="0098C3"/>
                </a:solidFill>
              </a:rPr>
              <a:t>i</a:t>
            </a:r>
            <a:r>
              <a:rPr lang="en-US" sz="1300" kern="0" dirty="0">
                <a:solidFill>
                  <a:srgbClr val="0098C3"/>
                </a:solidFill>
              </a:rPr>
              <a:t>],1/2); </a:t>
            </a:r>
          </a:p>
          <a:p>
            <a:pPr lvl="0" defTabSz="238125" fontAlgn="base">
              <a:spcBef>
                <a:spcPct val="20000"/>
              </a:spcBef>
              <a:spcAft>
                <a:spcPct val="0"/>
              </a:spcAft>
            </a:pPr>
            <a:r>
              <a:rPr lang="en-US" sz="1300" kern="0" dirty="0">
                <a:solidFill>
                  <a:srgbClr val="0098C3"/>
                </a:solidFill>
              </a:rPr>
              <a:t>@∗</a:t>
            </a:r>
            <a:r>
              <a:rPr lang="en-US" sz="1300" kern="0" dirty="0" smtClean="0">
                <a:solidFill>
                  <a:srgbClr val="0098C3"/>
                </a:solidFill>
              </a:rPr>
              <a:t>/</a:t>
            </a:r>
          </a:p>
          <a:p>
            <a:pPr lvl="0" defTabSz="238125" fontAlgn="base">
              <a:spcBef>
                <a:spcPct val="20000"/>
              </a:spcBef>
              <a:spcAft>
                <a:spcPct val="0"/>
              </a:spcAft>
            </a:pPr>
            <a:r>
              <a:rPr lang="en-US" sz="1300" kern="0" dirty="0">
                <a:solidFill>
                  <a:srgbClr val="000000"/>
                </a:solidFill>
              </a:rPr>
              <a:t>{ 	a[</a:t>
            </a:r>
            <a:r>
              <a:rPr lang="en-US" sz="1300" kern="0" dirty="0" err="1">
                <a:solidFill>
                  <a:srgbClr val="000000"/>
                </a:solidFill>
              </a:rPr>
              <a:t>i</a:t>
            </a:r>
            <a:r>
              <a:rPr lang="en-US" sz="1300" kern="0" dirty="0">
                <a:solidFill>
                  <a:srgbClr val="000000"/>
                </a:solidFill>
              </a:rPr>
              <a:t>]=b[</a:t>
            </a:r>
            <a:r>
              <a:rPr lang="en-US" sz="1300" kern="0" dirty="0" err="1">
                <a:solidFill>
                  <a:srgbClr val="000000"/>
                </a:solidFill>
              </a:rPr>
              <a:t>i</a:t>
            </a:r>
            <a:r>
              <a:rPr lang="en-US" sz="1300" kern="0" dirty="0">
                <a:solidFill>
                  <a:srgbClr val="000000"/>
                </a:solidFill>
              </a:rPr>
              <a:t>]+1; </a:t>
            </a:r>
            <a:endParaRPr lang="en-US" sz="1300" kern="0" dirty="0" smtClean="0">
              <a:solidFill>
                <a:srgbClr val="0098C3"/>
              </a:solidFill>
            </a:endParaRPr>
          </a:p>
          <a:p>
            <a:pPr lvl="0" defTabSz="238125" fontAlgn="base">
              <a:spcBef>
                <a:spcPct val="20000"/>
              </a:spcBef>
              <a:spcAft>
                <a:spcPct val="0"/>
              </a:spcAft>
            </a:pPr>
            <a:r>
              <a:rPr lang="en-US" sz="1300" kern="0" dirty="0">
                <a:solidFill>
                  <a:srgbClr val="000000"/>
                </a:solidFill>
              </a:rPr>
              <a:t>	</a:t>
            </a:r>
            <a:r>
              <a:rPr lang="en-US" sz="1300" kern="0" dirty="0">
                <a:solidFill>
                  <a:srgbClr val="CF0072"/>
                </a:solidFill>
              </a:rPr>
              <a:t>//@ L1:if (</a:t>
            </a:r>
            <a:r>
              <a:rPr lang="en-US" sz="1300" kern="0" dirty="0" err="1">
                <a:solidFill>
                  <a:srgbClr val="CF0072"/>
                </a:solidFill>
              </a:rPr>
              <a:t>i</a:t>
            </a:r>
            <a:r>
              <a:rPr lang="en-US" sz="1300" kern="0" dirty="0">
                <a:solidFill>
                  <a:srgbClr val="CF0072"/>
                </a:solidFill>
              </a:rPr>
              <a:t>&lt; N−1) send Perm(a[</a:t>
            </a:r>
            <a:r>
              <a:rPr lang="en-US" sz="1300" kern="0" dirty="0" err="1">
                <a:solidFill>
                  <a:srgbClr val="CF0072"/>
                </a:solidFill>
              </a:rPr>
              <a:t>i</a:t>
            </a:r>
            <a:r>
              <a:rPr lang="en-US" sz="1300" kern="0" dirty="0">
                <a:solidFill>
                  <a:srgbClr val="CF0072"/>
                </a:solidFill>
              </a:rPr>
              <a:t>],1/2) to L2,1; </a:t>
            </a:r>
          </a:p>
          <a:p>
            <a:pPr lvl="0" defTabSz="238125" fontAlgn="base">
              <a:spcBef>
                <a:spcPct val="20000"/>
              </a:spcBef>
              <a:spcAft>
                <a:spcPct val="0"/>
              </a:spcAft>
            </a:pPr>
            <a:r>
              <a:rPr lang="en-US" sz="1300" kern="0" dirty="0">
                <a:solidFill>
                  <a:srgbClr val="CF0072"/>
                </a:solidFill>
              </a:rPr>
              <a:t>	//@ L2:if (</a:t>
            </a:r>
            <a:r>
              <a:rPr lang="en-US" sz="1300" kern="0" dirty="0" err="1">
                <a:solidFill>
                  <a:srgbClr val="CF0072"/>
                </a:solidFill>
              </a:rPr>
              <a:t>i</a:t>
            </a:r>
            <a:r>
              <a:rPr lang="en-US" sz="1300" kern="0" dirty="0">
                <a:solidFill>
                  <a:srgbClr val="CF0072"/>
                </a:solidFill>
              </a:rPr>
              <a:t>&gt;0) </a:t>
            </a:r>
            <a:r>
              <a:rPr lang="en-US" sz="1300" kern="0" dirty="0" err="1">
                <a:solidFill>
                  <a:srgbClr val="CF0072"/>
                </a:solidFill>
              </a:rPr>
              <a:t>recv</a:t>
            </a:r>
            <a:r>
              <a:rPr lang="en-US" sz="1300" kern="0" dirty="0">
                <a:solidFill>
                  <a:srgbClr val="CF0072"/>
                </a:solidFill>
              </a:rPr>
              <a:t> Perm(a[i−1],1/2) from L1,1</a:t>
            </a:r>
            <a:r>
              <a:rPr lang="en-US" sz="1300" kern="0" dirty="0" smtClean="0">
                <a:solidFill>
                  <a:srgbClr val="CF0072"/>
                </a:solidFill>
              </a:rPr>
              <a:t>;</a:t>
            </a:r>
          </a:p>
          <a:p>
            <a:pPr defTabSz="238125" fontAlgn="base">
              <a:spcBef>
                <a:spcPct val="20000"/>
              </a:spcBef>
              <a:spcAft>
                <a:spcPct val="0"/>
              </a:spcAft>
            </a:pPr>
            <a:r>
              <a:rPr lang="en-US" sz="1300" kern="0" dirty="0">
                <a:solidFill>
                  <a:srgbClr val="000000"/>
                </a:solidFill>
              </a:rPr>
              <a:t>	if (</a:t>
            </a:r>
            <a:r>
              <a:rPr lang="en-US" sz="1300" kern="0" dirty="0" err="1">
                <a:solidFill>
                  <a:srgbClr val="000000"/>
                </a:solidFill>
              </a:rPr>
              <a:t>i</a:t>
            </a:r>
            <a:r>
              <a:rPr lang="en-US" sz="1300" kern="0" dirty="0">
                <a:solidFill>
                  <a:srgbClr val="000000"/>
                </a:solidFill>
              </a:rPr>
              <a:t>&gt;0) c[</a:t>
            </a:r>
            <a:r>
              <a:rPr lang="en-US" sz="1300" kern="0" dirty="0" err="1">
                <a:solidFill>
                  <a:srgbClr val="000000"/>
                </a:solidFill>
              </a:rPr>
              <a:t>i</a:t>
            </a:r>
            <a:r>
              <a:rPr lang="en-US" sz="1300" kern="0" dirty="0">
                <a:solidFill>
                  <a:srgbClr val="000000"/>
                </a:solidFill>
              </a:rPr>
              <a:t>]=a[i−1]+2; </a:t>
            </a:r>
            <a:r>
              <a:rPr lang="en-US" sz="1300" kern="0" dirty="0" smtClean="0">
                <a:solidFill>
                  <a:srgbClr val="000000"/>
                </a:solidFill>
              </a:rPr>
              <a:t>}</a:t>
            </a:r>
            <a:endParaRPr lang="en-US" sz="1300" kern="0" dirty="0">
              <a:solidFill>
                <a:srgbClr val="CF00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4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Scaling of the approach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Annotation generation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On-going work: </a:t>
            </a:r>
            <a:r>
              <a:rPr lang="en-US" dirty="0" err="1" smtClean="0">
                <a:solidFill>
                  <a:schemeClr val="tx2"/>
                </a:solidFill>
              </a:rPr>
              <a:t>OpenMP</a:t>
            </a:r>
            <a:r>
              <a:rPr lang="en-US" dirty="0" smtClean="0">
                <a:solidFill>
                  <a:schemeClr val="tx2"/>
                </a:solidFill>
              </a:rPr>
              <a:t> compiler directives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Correctness of compiler </a:t>
            </a:r>
            <a:r>
              <a:rPr lang="en-US" dirty="0" err="1" smtClean="0">
                <a:solidFill>
                  <a:schemeClr val="tx2"/>
                </a:solidFill>
              </a:rPr>
              <a:t>optimisations</a:t>
            </a:r>
            <a:r>
              <a:rPr lang="en-US" dirty="0" smtClean="0">
                <a:solidFill>
                  <a:schemeClr val="tx2"/>
                </a:solidFill>
              </a:rPr>
              <a:t> and other program transformations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9F8-77A4-3B4D-921E-8EEAE916209F}" type="slidenum">
              <a:rPr lang="en-US" smtClean="0"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8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to know each </a:t>
            </a:r>
            <a:r>
              <a:rPr lang="en-US" dirty="0" smtClean="0"/>
              <a:t>other: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Quick introduction round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Get inspired</a:t>
            </a:r>
          </a:p>
          <a:p>
            <a:r>
              <a:rPr lang="en-US" dirty="0" smtClean="0"/>
              <a:t>Discuss what opportunities we see </a:t>
            </a:r>
          </a:p>
          <a:p>
            <a:r>
              <a:rPr lang="en-US" dirty="0" smtClean="0"/>
              <a:t>Plans and </a:t>
            </a:r>
            <a:r>
              <a:rPr lang="en-US" dirty="0" err="1" smtClean="0"/>
              <a:t>organisation</a:t>
            </a:r>
            <a:r>
              <a:rPr lang="en-US" dirty="0" smtClean="0"/>
              <a:t> for the reconnaissance topic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9F8-77A4-3B4D-921E-8EEAE916209F}" type="slidenum">
              <a:rPr lang="en-US" smtClean="0"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Goal of the day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5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0000" y="873409"/>
            <a:ext cx="7801200" cy="3560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alibri"/>
              </a:rPr>
              <a:t>10:00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opening &amp; welcome - goal of the day and the reconnaissance theme - Marieke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Huisman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34B233"/>
                </a:solidFill>
                <a:latin typeface="Calibri"/>
              </a:rPr>
              <a:t>10:05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Marieke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Huisman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- verification of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OpenCL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programs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34B233"/>
                </a:solidFill>
                <a:latin typeface="Calibri"/>
              </a:rPr>
              <a:t>10:20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Alexandru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Iosup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34B233"/>
                </a:solidFill>
                <a:latin typeface="Calibri"/>
              </a:rPr>
              <a:t>10:40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Andrei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Jalba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 - GPU-accelerated simulations for Computer Graphics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4B233"/>
                </a:solidFill>
                <a:latin typeface="Calibri"/>
              </a:rPr>
              <a:t>11:00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Jan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Kuper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- GPU-related work in the CAES group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34B233"/>
                </a:solidFill>
                <a:latin typeface="Calibri"/>
              </a:rPr>
              <a:t>11:20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 Kees </a:t>
            </a:r>
            <a:r>
              <a:rPr lang="nl-NL" sz="2000" dirty="0" err="1">
                <a:solidFill>
                  <a:prstClr val="black"/>
                </a:solidFill>
                <a:latin typeface="Calibri"/>
              </a:rPr>
              <a:t>Vuik</a:t>
            </a:r>
            <a:endParaRPr lang="nl-NL" sz="20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34B233"/>
                </a:solidFill>
                <a:latin typeface="Calibri"/>
              </a:rPr>
              <a:t>11:40 </a:t>
            </a:r>
            <a:r>
              <a:rPr lang="nl-NL" sz="2000" dirty="0">
                <a:solidFill>
                  <a:prstClr val="black"/>
                </a:solidFill>
                <a:latin typeface="Calibri"/>
              </a:rPr>
              <a:t>Gert-Jan van den Braak</a:t>
            </a:r>
          </a:p>
          <a:p>
            <a:pPr marL="0" indent="0">
              <a:buNone/>
            </a:pPr>
            <a:r>
              <a:rPr lang="fi-FI" sz="2000" dirty="0">
                <a:solidFill>
                  <a:srgbClr val="34B233"/>
                </a:solidFill>
                <a:latin typeface="Calibri"/>
              </a:rPr>
              <a:t>12:00 </a:t>
            </a:r>
            <a:r>
              <a:rPr lang="fi-FI" sz="2000" dirty="0" err="1">
                <a:solidFill>
                  <a:srgbClr val="34B233"/>
                </a:solidFill>
                <a:latin typeface="Calibri"/>
              </a:rPr>
              <a:t>lunch</a:t>
            </a:r>
            <a:endParaRPr lang="fi-FI" sz="2000" dirty="0">
              <a:solidFill>
                <a:srgbClr val="34B233"/>
              </a:solidFill>
              <a:latin typeface="Calibri"/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34B233"/>
                </a:solidFill>
                <a:latin typeface="Calibri"/>
              </a:rPr>
              <a:t>14:00 </a:t>
            </a:r>
            <a:r>
              <a:rPr lang="fi-FI" sz="2000" dirty="0" err="1">
                <a:solidFill>
                  <a:prstClr val="black"/>
                </a:solidFill>
                <a:latin typeface="Calibri"/>
              </a:rPr>
              <a:t>Ana</a:t>
            </a:r>
            <a:r>
              <a:rPr lang="fi-FI" sz="2000" dirty="0">
                <a:solidFill>
                  <a:prstClr val="black"/>
                </a:solidFill>
                <a:latin typeface="Calibri"/>
              </a:rPr>
              <a:t> Lucia </a:t>
            </a:r>
            <a:r>
              <a:rPr lang="fi-FI" sz="2000" dirty="0" err="1">
                <a:solidFill>
                  <a:prstClr val="black"/>
                </a:solidFill>
                <a:latin typeface="Calibri"/>
              </a:rPr>
              <a:t>Varbanescu</a:t>
            </a:r>
            <a:endParaRPr lang="fi-FI" sz="20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34B233"/>
                </a:solidFill>
                <a:latin typeface="Calibri"/>
              </a:rPr>
              <a:t>14:20 </a:t>
            </a:r>
            <a:r>
              <a:rPr lang="fi-FI" sz="2000" dirty="0">
                <a:solidFill>
                  <a:prstClr val="black"/>
                </a:solidFill>
                <a:latin typeface="Calibri"/>
              </a:rPr>
              <a:t>Anton </a:t>
            </a:r>
            <a:r>
              <a:rPr lang="fi-FI" sz="2000" dirty="0" err="1">
                <a:solidFill>
                  <a:prstClr val="black"/>
                </a:solidFill>
                <a:latin typeface="Calibri"/>
              </a:rPr>
              <a:t>Wijs</a:t>
            </a:r>
            <a:r>
              <a:rPr lang="fi-FI" sz="2000" dirty="0">
                <a:solidFill>
                  <a:prstClr val="black"/>
                </a:solidFill>
                <a:latin typeface="Calibri"/>
              </a:rPr>
              <a:t> - GPU </a:t>
            </a:r>
            <a:r>
              <a:rPr lang="fi-FI" sz="2000" dirty="0" err="1">
                <a:solidFill>
                  <a:prstClr val="black"/>
                </a:solidFill>
                <a:latin typeface="Calibri"/>
              </a:rPr>
              <a:t>Accelerated</a:t>
            </a:r>
            <a:r>
              <a:rPr lang="fi-FI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sz="2000" dirty="0" err="1">
                <a:solidFill>
                  <a:prstClr val="black"/>
                </a:solidFill>
                <a:latin typeface="Calibri"/>
              </a:rPr>
              <a:t>Verification</a:t>
            </a:r>
            <a:r>
              <a:rPr lang="fi-FI" sz="20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fi-FI" sz="2000" dirty="0" err="1">
                <a:solidFill>
                  <a:prstClr val="black"/>
                </a:solidFill>
                <a:latin typeface="Calibri"/>
              </a:rPr>
              <a:t>Verified</a:t>
            </a:r>
            <a:r>
              <a:rPr lang="fi-FI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sz="2000" dirty="0" err="1">
                <a:solidFill>
                  <a:prstClr val="black"/>
                </a:solidFill>
                <a:latin typeface="Calibri"/>
              </a:rPr>
              <a:t>Model-Based</a:t>
            </a:r>
            <a:r>
              <a:rPr lang="fi-FI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sz="2000" dirty="0" err="1">
                <a:solidFill>
                  <a:prstClr val="black"/>
                </a:solidFill>
                <a:latin typeface="Calibri"/>
              </a:rPr>
              <a:t>Development</a:t>
            </a:r>
            <a:r>
              <a:rPr lang="fi-FI" sz="2000" dirty="0">
                <a:solidFill>
                  <a:prstClr val="black"/>
                </a:solidFill>
                <a:latin typeface="Calibri"/>
              </a:rPr>
              <a:t> of </a:t>
            </a:r>
            <a:r>
              <a:rPr lang="fi-FI" sz="2000" dirty="0" err="1">
                <a:solidFill>
                  <a:prstClr val="black"/>
                </a:solidFill>
                <a:latin typeface="Calibri"/>
              </a:rPr>
              <a:t>Multi-Threaded</a:t>
            </a:r>
            <a:r>
              <a:rPr lang="fi-FI" sz="2000" dirty="0">
                <a:solidFill>
                  <a:prstClr val="black"/>
                </a:solidFill>
                <a:latin typeface="Calibri"/>
              </a:rPr>
              <a:t> Software</a:t>
            </a:r>
          </a:p>
          <a:p>
            <a:pPr marL="0" indent="0">
              <a:buNone/>
            </a:pPr>
            <a:r>
              <a:rPr lang="fi-FI" sz="2000" dirty="0">
                <a:solidFill>
                  <a:srgbClr val="34B233"/>
                </a:solidFill>
                <a:latin typeface="Calibri"/>
              </a:rPr>
              <a:t>14:40 </a:t>
            </a:r>
            <a:r>
              <a:rPr lang="fi-FI" sz="2000" dirty="0" err="1">
                <a:solidFill>
                  <a:prstClr val="black"/>
                </a:solidFill>
                <a:latin typeface="Calibri"/>
              </a:rPr>
              <a:t>coffee</a:t>
            </a:r>
            <a:r>
              <a:rPr lang="fi-FI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i-FI" sz="2000" dirty="0" err="1">
                <a:solidFill>
                  <a:prstClr val="black"/>
                </a:solidFill>
                <a:latin typeface="Calibri"/>
              </a:rPr>
              <a:t>break</a:t>
            </a:r>
            <a:r>
              <a:rPr lang="fi-FI" sz="2000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CF0072"/>
                </a:solidFill>
                <a:latin typeface="Calibri"/>
              </a:rPr>
              <a:t>15:00 - 17:00 </a:t>
            </a:r>
            <a:r>
              <a:rPr lang="it-IT" sz="2000" dirty="0" err="1">
                <a:solidFill>
                  <a:srgbClr val="CF0072"/>
                </a:solidFill>
                <a:latin typeface="Calibri"/>
              </a:rPr>
              <a:t>discussion</a:t>
            </a:r>
            <a:endParaRPr lang="en-US" sz="2000" dirty="0">
              <a:solidFill>
                <a:srgbClr val="CF007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9F8-77A4-3B4D-921E-8EEAE91620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0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possibilities do we see for collaboration?</a:t>
            </a:r>
          </a:p>
          <a:p>
            <a:r>
              <a:rPr lang="en-US" dirty="0" smtClean="0"/>
              <a:t>What are interesting topics that you would like to know more about?</a:t>
            </a:r>
          </a:p>
          <a:p>
            <a:r>
              <a:rPr lang="en-US" dirty="0" smtClean="0"/>
              <a:t>What are the most important open problems in the area of performance and correctness of GPGPU?</a:t>
            </a:r>
          </a:p>
          <a:p>
            <a:endParaRPr lang="en-US" dirty="0"/>
          </a:p>
          <a:p>
            <a:r>
              <a:rPr lang="en-US" dirty="0" smtClean="0"/>
              <a:t>How often should we meet?</a:t>
            </a:r>
          </a:p>
          <a:p>
            <a:r>
              <a:rPr lang="en-US" dirty="0" smtClean="0"/>
              <a:t>Should we invite other people?</a:t>
            </a:r>
          </a:p>
          <a:p>
            <a:r>
              <a:rPr lang="en-US" dirty="0" smtClean="0"/>
              <a:t>How should the meetings be </a:t>
            </a:r>
            <a:r>
              <a:rPr lang="en-US" dirty="0" err="1" smtClean="0"/>
              <a:t>organised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9F8-77A4-3B4D-921E-8EEAE916209F}" type="slidenum">
              <a:rPr lang="en-US" smtClean="0"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verification of </a:t>
            </a:r>
            <a:r>
              <a:rPr lang="en-US" dirty="0" err="1" smtClean="0"/>
              <a:t>openCL</a:t>
            </a:r>
            <a:r>
              <a:rPr lang="en-US" dirty="0" smtClean="0"/>
              <a:t> programs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Marieke </a:t>
            </a:r>
            <a:r>
              <a:rPr lang="en-US" dirty="0" err="1" smtClean="0"/>
              <a:t>Huisman</a:t>
            </a:r>
            <a:endParaRPr lang="en-US" dirty="0" smtClean="0"/>
          </a:p>
          <a:p>
            <a:r>
              <a:rPr lang="en-US" dirty="0" smtClean="0"/>
              <a:t>University of </a:t>
            </a:r>
            <a:r>
              <a:rPr lang="en-US" dirty="0" err="1" smtClean="0"/>
              <a:t>Twente</a:t>
            </a:r>
            <a:r>
              <a:rPr lang="en-US" dirty="0" smtClean="0"/>
              <a:t>, Formal methods and tools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0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Basics for program verification</a:t>
            </a:r>
          </a:p>
          <a:p>
            <a:pPr lvl="1"/>
            <a:r>
              <a:rPr lang="en-US" dirty="0" smtClean="0"/>
              <a:t>Hoare logic</a:t>
            </a:r>
          </a:p>
          <a:p>
            <a:pPr lvl="1"/>
            <a:r>
              <a:rPr lang="en-US" dirty="0" smtClean="0"/>
              <a:t>Separation logic</a:t>
            </a:r>
          </a:p>
          <a:p>
            <a:pPr lvl="1"/>
            <a:r>
              <a:rPr lang="en-US" dirty="0" smtClean="0"/>
              <a:t>Permissions</a:t>
            </a:r>
          </a:p>
          <a:p>
            <a:r>
              <a:rPr lang="en-US" dirty="0" smtClean="0"/>
              <a:t>Permission-based separation logic for </a:t>
            </a:r>
            <a:r>
              <a:rPr lang="en-US" dirty="0" err="1" smtClean="0"/>
              <a:t>OpenCL</a:t>
            </a:r>
            <a:endParaRPr lang="en-US" dirty="0" smtClean="0"/>
          </a:p>
          <a:p>
            <a:r>
              <a:rPr lang="en-US" dirty="0" smtClean="0"/>
              <a:t>Verification of compiler directives</a:t>
            </a:r>
          </a:p>
          <a:p>
            <a:r>
              <a:rPr lang="en-US" dirty="0" smtClean="0"/>
              <a:t>Future challenges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9F8-77A4-3B4D-921E-8EEAE916209F}" type="slidenum">
              <a:rPr lang="en-US" smtClean="0"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6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1080000" y="2051050"/>
            <a:ext cx="3492000" cy="3560763"/>
          </a:xfrm>
        </p:spPr>
        <p:txBody>
          <a:bodyPr tIns="0" rIns="0" bIns="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chemeClr val="accent6"/>
                </a:solidFill>
              </a:rPr>
              <a:t>{</a:t>
            </a:r>
            <a:r>
              <a:rPr lang="en-GB" i="1" dirty="0">
                <a:solidFill>
                  <a:schemeClr val="accent6"/>
                </a:solidFill>
              </a:rPr>
              <a:t>P</a:t>
            </a:r>
            <a:r>
              <a:rPr lang="en-GB" dirty="0">
                <a:solidFill>
                  <a:schemeClr val="accent6"/>
                </a:solidFill>
              </a:rPr>
              <a:t>}</a:t>
            </a:r>
            <a:r>
              <a:rPr lang="en-GB" i="1" dirty="0">
                <a:solidFill>
                  <a:schemeClr val="accent6"/>
                </a:solidFill>
              </a:rPr>
              <a:t>S</a:t>
            </a:r>
            <a:r>
              <a:rPr lang="en-GB" dirty="0">
                <a:solidFill>
                  <a:schemeClr val="accent6"/>
                </a:solidFill>
              </a:rPr>
              <a:t>{</a:t>
            </a:r>
            <a:r>
              <a:rPr lang="en-GB" i="1" dirty="0">
                <a:solidFill>
                  <a:schemeClr val="accent6"/>
                </a:solidFill>
              </a:rPr>
              <a:t>Q</a:t>
            </a:r>
            <a:r>
              <a:rPr lang="en-GB" dirty="0" smtClean="0">
                <a:solidFill>
                  <a:schemeClr val="accent6"/>
                </a:solidFill>
              </a:rPr>
              <a:t>}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>
              <a:solidFill>
                <a:schemeClr val="accent6"/>
              </a:solidFill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chemeClr val="accent6"/>
              </a:solidFill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Due to Tony Hoare (1969) 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Meaning</a:t>
            </a:r>
            <a:r>
              <a:rPr lang="en-GB" dirty="0"/>
              <a:t>: if </a:t>
            </a:r>
            <a:r>
              <a:rPr lang="en-GB" i="1" dirty="0"/>
              <a:t>P</a:t>
            </a:r>
            <a:r>
              <a:rPr lang="en-GB" dirty="0"/>
              <a:t> holds in initial state </a:t>
            </a:r>
            <a:r>
              <a:rPr lang="en-GB" i="1" dirty="0"/>
              <a:t>s</a:t>
            </a:r>
            <a:r>
              <a:rPr lang="en-GB" dirty="0"/>
              <a:t>, and execution of </a:t>
            </a:r>
            <a:r>
              <a:rPr lang="en-GB" i="1" dirty="0"/>
              <a:t>S</a:t>
            </a:r>
            <a:r>
              <a:rPr lang="en-GB" dirty="0"/>
              <a:t> in </a:t>
            </a:r>
            <a:r>
              <a:rPr lang="en-GB" i="1" dirty="0"/>
              <a:t>s</a:t>
            </a:r>
            <a:r>
              <a:rPr lang="en-GB" dirty="0"/>
              <a:t> terminates in state </a:t>
            </a:r>
            <a:r>
              <a:rPr lang="en-GB" i="1" dirty="0"/>
              <a:t>s', </a:t>
            </a:r>
            <a:r>
              <a:rPr lang="en-GB" dirty="0"/>
              <a:t> then </a:t>
            </a:r>
            <a:r>
              <a:rPr lang="en-GB" i="1" dirty="0"/>
              <a:t>Q</a:t>
            </a:r>
            <a:r>
              <a:rPr lang="en-GB" dirty="0"/>
              <a:t> holds in </a:t>
            </a:r>
            <a:r>
              <a:rPr lang="en-GB" i="1" dirty="0"/>
              <a:t>s'</a:t>
            </a:r>
          </a:p>
        </p:txBody>
      </p:sp>
      <p:sp>
        <p:nvSpPr>
          <p:cNvPr id="47110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991F41-33AA-40D3-9A8B-A5F57393A14D}" type="slidenum">
              <a:rPr lang="nl-NL" smtClean="0">
                <a:cs typeface="Arial" charset="0"/>
              </a:rPr>
              <a:pPr/>
              <a:t>7</a:t>
            </a:fld>
            <a:endParaRPr lang="nl-NL" smtClean="0"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Hoare triples</a:t>
            </a:r>
            <a:endParaRPr lang="nl-N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44781"/>
            <a:ext cx="1656184" cy="1716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6307138" y="1989138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1934 -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Verification of OpenCL kernels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672003"/>
              </p:ext>
            </p:extLst>
          </p:nvPr>
        </p:nvGraphicFramePr>
        <p:xfrm>
          <a:off x="5302820" y="4220225"/>
          <a:ext cx="3429024" cy="2642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24"/>
              </a:tblGrid>
              <a:tr h="4065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u="none" dirty="0" smtClean="0">
                          <a:solidFill>
                            <a:schemeClr val="accent6"/>
                          </a:solidFill>
                        </a:rPr>
                        <a:t> {</a:t>
                      </a:r>
                      <a:r>
                        <a:rPr lang="en-GB" sz="1700" i="1" u="none" dirty="0" smtClean="0">
                          <a:solidFill>
                            <a:schemeClr val="accent6"/>
                          </a:solidFill>
                        </a:rPr>
                        <a:t>P</a:t>
                      </a:r>
                      <a:r>
                        <a:rPr lang="en-GB" sz="1700" u="none" dirty="0" smtClean="0">
                          <a:solidFill>
                            <a:schemeClr val="accent6"/>
                          </a:solidFill>
                        </a:rPr>
                        <a:t>}</a:t>
                      </a:r>
                      <a:r>
                        <a:rPr lang="en-GB" sz="1700" i="1" u="none" dirty="0" smtClean="0">
                          <a:solidFill>
                            <a:schemeClr val="accent6"/>
                          </a:solidFill>
                        </a:rPr>
                        <a:t>S1</a:t>
                      </a:r>
                      <a:r>
                        <a:rPr lang="en-GB" sz="1700" u="none" dirty="0" smtClean="0">
                          <a:solidFill>
                            <a:schemeClr val="accent6"/>
                          </a:solidFill>
                        </a:rPr>
                        <a:t>{</a:t>
                      </a:r>
                      <a:r>
                        <a:rPr lang="en-GB" sz="1700" i="1" u="none" dirty="0" smtClean="0">
                          <a:solidFill>
                            <a:schemeClr val="accent6"/>
                          </a:solidFill>
                        </a:rPr>
                        <a:t>Q</a:t>
                      </a:r>
                      <a:r>
                        <a:rPr lang="en-GB" sz="1700" u="none" dirty="0" smtClean="0">
                          <a:solidFill>
                            <a:schemeClr val="accent6"/>
                          </a:solidFill>
                        </a:rPr>
                        <a:t>}    {</a:t>
                      </a:r>
                      <a:r>
                        <a:rPr lang="en-GB" sz="1700" i="1" u="none" dirty="0" smtClean="0">
                          <a:solidFill>
                            <a:schemeClr val="accent6"/>
                          </a:solidFill>
                        </a:rPr>
                        <a:t>Q</a:t>
                      </a:r>
                      <a:r>
                        <a:rPr lang="en-GB" sz="1700" u="none" dirty="0" smtClean="0">
                          <a:solidFill>
                            <a:schemeClr val="accent6"/>
                          </a:solidFill>
                        </a:rPr>
                        <a:t>}</a:t>
                      </a:r>
                      <a:r>
                        <a:rPr lang="en-GB" sz="1700" i="1" u="none" dirty="0" smtClean="0">
                          <a:solidFill>
                            <a:schemeClr val="accent6"/>
                          </a:solidFill>
                        </a:rPr>
                        <a:t>S2</a:t>
                      </a:r>
                      <a:r>
                        <a:rPr lang="en-GB" sz="1700" u="none" dirty="0" smtClean="0">
                          <a:solidFill>
                            <a:schemeClr val="accent6"/>
                          </a:solidFill>
                        </a:rPr>
                        <a:t>{</a:t>
                      </a:r>
                      <a:r>
                        <a:rPr lang="en-GB" sz="1700" i="1" u="none" dirty="0" smtClean="0">
                          <a:solidFill>
                            <a:schemeClr val="accent6"/>
                          </a:solidFill>
                        </a:rPr>
                        <a:t>R</a:t>
                      </a:r>
                      <a:r>
                        <a:rPr lang="en-GB" sz="1700" u="none" dirty="0" smtClean="0">
                          <a:solidFill>
                            <a:schemeClr val="accent6"/>
                          </a:solidFill>
                        </a:rPr>
                        <a:t>} </a:t>
                      </a:r>
                      <a:endParaRPr lang="nl-NL" sz="1700" u="none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smtClean="0">
                          <a:solidFill>
                            <a:schemeClr val="accent6"/>
                          </a:solidFill>
                        </a:rPr>
                        <a:t>{</a:t>
                      </a:r>
                      <a:r>
                        <a:rPr lang="en-GB" sz="1700" i="1" dirty="0" smtClean="0">
                          <a:solidFill>
                            <a:schemeClr val="accent6"/>
                          </a:solidFill>
                        </a:rPr>
                        <a:t>P</a:t>
                      </a:r>
                      <a:r>
                        <a:rPr lang="en-GB" sz="1700" dirty="0" smtClean="0">
                          <a:solidFill>
                            <a:schemeClr val="accent6"/>
                          </a:solidFill>
                        </a:rPr>
                        <a:t>}</a:t>
                      </a:r>
                      <a:r>
                        <a:rPr lang="en-GB" sz="1700" i="1" dirty="0" smtClean="0">
                          <a:solidFill>
                            <a:schemeClr val="accent6"/>
                          </a:solidFill>
                        </a:rPr>
                        <a:t>S1;S2</a:t>
                      </a:r>
                      <a:r>
                        <a:rPr lang="en-GB" sz="1700" dirty="0" smtClean="0">
                          <a:solidFill>
                            <a:schemeClr val="accent6"/>
                          </a:solidFill>
                        </a:rPr>
                        <a:t>{</a:t>
                      </a:r>
                      <a:r>
                        <a:rPr lang="en-GB" sz="1700" i="1" dirty="0" smtClean="0">
                          <a:solidFill>
                            <a:schemeClr val="accent6"/>
                          </a:solidFill>
                        </a:rPr>
                        <a:t>R</a:t>
                      </a:r>
                      <a:r>
                        <a:rPr lang="en-GB" sz="1700" dirty="0" smtClean="0">
                          <a:solidFill>
                            <a:schemeClr val="accent6"/>
                          </a:solidFill>
                        </a:rPr>
                        <a:t>}</a:t>
                      </a:r>
                      <a:endParaRPr lang="nl-NL" sz="1700" u="none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700" u="none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5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u="none" dirty="0" smtClean="0">
                          <a:solidFill>
                            <a:schemeClr val="accent6"/>
                          </a:solidFill>
                        </a:rPr>
                        <a:t> {</a:t>
                      </a:r>
                      <a:r>
                        <a:rPr lang="en-GB" sz="1700" i="1" u="none" dirty="0" smtClean="0">
                          <a:solidFill>
                            <a:schemeClr val="accent6"/>
                          </a:solidFill>
                        </a:rPr>
                        <a:t>P</a:t>
                      </a:r>
                      <a:r>
                        <a:rPr lang="en-GB" sz="1700" u="none" dirty="0" smtClean="0">
                          <a:solidFill>
                            <a:schemeClr val="accent6"/>
                          </a:solidFill>
                          <a:sym typeface="Symbol"/>
                        </a:rPr>
                        <a:t>  </a:t>
                      </a:r>
                      <a:r>
                        <a:rPr lang="en-GB" sz="1700" i="1" u="none" dirty="0" smtClean="0">
                          <a:solidFill>
                            <a:schemeClr val="accent6"/>
                          </a:solidFill>
                        </a:rPr>
                        <a:t>b</a:t>
                      </a:r>
                      <a:r>
                        <a:rPr lang="en-GB" sz="1700" u="none" dirty="0" smtClean="0">
                          <a:solidFill>
                            <a:schemeClr val="accent6"/>
                          </a:solidFill>
                        </a:rPr>
                        <a:t>}</a:t>
                      </a:r>
                      <a:r>
                        <a:rPr lang="en-GB" sz="1700" i="1" u="none" dirty="0" smtClean="0">
                          <a:solidFill>
                            <a:schemeClr val="accent6"/>
                          </a:solidFill>
                        </a:rPr>
                        <a:t>S1</a:t>
                      </a:r>
                      <a:r>
                        <a:rPr lang="en-GB" sz="1700" u="none" dirty="0" smtClean="0">
                          <a:solidFill>
                            <a:schemeClr val="accent6"/>
                          </a:solidFill>
                        </a:rPr>
                        <a:t>{</a:t>
                      </a:r>
                      <a:r>
                        <a:rPr lang="en-GB" sz="1700" i="1" u="none" dirty="0" smtClean="0">
                          <a:solidFill>
                            <a:schemeClr val="accent6"/>
                          </a:solidFill>
                        </a:rPr>
                        <a:t>Q</a:t>
                      </a:r>
                      <a:r>
                        <a:rPr lang="en-GB" sz="1700" u="none" dirty="0" smtClean="0">
                          <a:solidFill>
                            <a:schemeClr val="accent6"/>
                          </a:solidFill>
                        </a:rPr>
                        <a:t>}     {</a:t>
                      </a:r>
                      <a:r>
                        <a:rPr lang="en-GB" sz="1700" i="1" u="none" dirty="0" smtClean="0">
                          <a:solidFill>
                            <a:schemeClr val="accent6"/>
                          </a:solidFill>
                        </a:rPr>
                        <a:t>P </a:t>
                      </a:r>
                      <a:r>
                        <a:rPr lang="en-GB" sz="1700" u="none" dirty="0" smtClean="0">
                          <a:solidFill>
                            <a:schemeClr val="accent6"/>
                          </a:solidFill>
                          <a:sym typeface="Symbol"/>
                        </a:rPr>
                        <a:t> </a:t>
                      </a:r>
                      <a:r>
                        <a:rPr lang="en-GB" sz="1700" i="1" u="none" dirty="0" smtClean="0">
                          <a:solidFill>
                            <a:schemeClr val="accent6"/>
                          </a:solidFill>
                        </a:rPr>
                        <a:t>¬b</a:t>
                      </a:r>
                      <a:r>
                        <a:rPr lang="en-GB" sz="1700" u="none" dirty="0" smtClean="0">
                          <a:solidFill>
                            <a:schemeClr val="accent6"/>
                          </a:solidFill>
                        </a:rPr>
                        <a:t>}</a:t>
                      </a:r>
                      <a:r>
                        <a:rPr lang="en-GB" sz="1700" i="1" u="none" dirty="0" smtClean="0">
                          <a:solidFill>
                            <a:schemeClr val="accent6"/>
                          </a:solidFill>
                        </a:rPr>
                        <a:t>S2</a:t>
                      </a:r>
                      <a:r>
                        <a:rPr lang="en-GB" sz="1700" u="none" dirty="0" smtClean="0">
                          <a:solidFill>
                            <a:schemeClr val="accent6"/>
                          </a:solidFill>
                        </a:rPr>
                        <a:t>{</a:t>
                      </a:r>
                      <a:r>
                        <a:rPr lang="en-GB" sz="1700" i="1" u="none" dirty="0" smtClean="0">
                          <a:solidFill>
                            <a:schemeClr val="accent6"/>
                          </a:solidFill>
                        </a:rPr>
                        <a:t>Q</a:t>
                      </a:r>
                      <a:r>
                        <a:rPr lang="en-GB" sz="1700" u="none" dirty="0" smtClean="0">
                          <a:solidFill>
                            <a:schemeClr val="accent6"/>
                          </a:solidFill>
                        </a:rPr>
                        <a:t>}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r>
                        <a:rPr kumimoji="0" lang="en-GB" sz="17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1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}if (</a:t>
                      </a:r>
                      <a:r>
                        <a:rPr kumimoji="0" lang="en-GB" sz="17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  <a:r>
                        <a:rPr kumimoji="0" lang="en-GB" sz="1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7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  <a:r>
                        <a:rPr kumimoji="0" lang="en-GB" sz="1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else </a:t>
                      </a:r>
                      <a:r>
                        <a:rPr kumimoji="0" lang="en-GB" sz="17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S2</a:t>
                      </a:r>
                      <a:r>
                        <a:rPr kumimoji="0" lang="en-GB" sz="1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{</a:t>
                      </a:r>
                      <a:r>
                        <a:rPr kumimoji="0" lang="en-GB" sz="17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kumimoji="0" lang="en-GB" sz="1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700" u="none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644008" y="4431362"/>
            <a:ext cx="7921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700" dirty="0" err="1">
                <a:solidFill>
                  <a:schemeClr val="accent2"/>
                </a:solidFill>
              </a:rPr>
              <a:t>Seq</a:t>
            </a:r>
            <a:endParaRPr lang="en-US" sz="1700" dirty="0">
              <a:solidFill>
                <a:schemeClr val="accent2"/>
              </a:solidFill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004370" y="5638895"/>
            <a:ext cx="7921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700" dirty="0" err="1">
                <a:solidFill>
                  <a:schemeClr val="accent2"/>
                </a:solidFill>
              </a:rPr>
              <a:t>If</a:t>
            </a:r>
            <a:endParaRPr lang="en-US" sz="17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1080000" y="1818915"/>
            <a:ext cx="7801200" cy="3560763"/>
          </a:xfrm>
        </p:spPr>
        <p:txBody>
          <a:bodyPr tIns="0" rIns="0" bIns="0"/>
          <a:lstStyle/>
          <a:p>
            <a:pPr lvl="1">
              <a:buFont typeface="Arial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/>
            </a:pPr>
            <a:r>
              <a:rPr lang="en-GB" dirty="0" smtClean="0"/>
              <a:t>Syntax extension of predicate logic:</a:t>
            </a:r>
          </a:p>
          <a:p>
            <a:pPr lvl="2">
              <a:buFont typeface="Arial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/>
            </a:pPr>
            <a:r>
              <a:rPr lang="en-GB" i="1" dirty="0" smtClean="0">
                <a:solidFill>
                  <a:schemeClr val="accent4"/>
                </a:solidFill>
              </a:rPr>
              <a:t>φ ::= </a:t>
            </a:r>
            <a:r>
              <a:rPr lang="en-GB" i="1" dirty="0" err="1" smtClean="0">
                <a:solidFill>
                  <a:schemeClr val="accent4"/>
                </a:solidFill>
              </a:rPr>
              <a:t>e.f</a:t>
            </a:r>
            <a:r>
              <a:rPr lang="en-GB" i="1" dirty="0" smtClean="0">
                <a:solidFill>
                  <a:schemeClr val="accent4"/>
                </a:solidFill>
              </a:rPr>
              <a:t> </a:t>
            </a:r>
            <a:r>
              <a:rPr lang="en-GB" dirty="0" smtClean="0">
                <a:solidFill>
                  <a:schemeClr val="accent4"/>
                </a:solidFill>
                <a:sym typeface="Symbol"/>
              </a:rPr>
              <a:t></a:t>
            </a:r>
            <a:r>
              <a:rPr lang="en-GB" i="1" dirty="0" smtClean="0">
                <a:solidFill>
                  <a:schemeClr val="accent4"/>
                </a:solidFill>
              </a:rPr>
              <a:t> e’ </a:t>
            </a:r>
            <a:r>
              <a:rPr lang="en-GB" dirty="0" smtClean="0">
                <a:solidFill>
                  <a:schemeClr val="accent4"/>
                </a:solidFill>
              </a:rPr>
              <a:t>| φ </a:t>
            </a:r>
            <a:r>
              <a:rPr lang="en-GB" dirty="0" smtClean="0">
                <a:solidFill>
                  <a:schemeClr val="accent4"/>
                </a:solidFill>
                <a:sym typeface="Wingdings 2"/>
              </a:rPr>
              <a:t> </a:t>
            </a:r>
            <a:r>
              <a:rPr lang="en-GB" dirty="0" smtClean="0">
                <a:solidFill>
                  <a:schemeClr val="accent4"/>
                </a:solidFill>
              </a:rPr>
              <a:t> φ |  ... </a:t>
            </a:r>
          </a:p>
          <a:p>
            <a:pPr lvl="1">
              <a:buFont typeface="Arial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/>
            </a:pPr>
            <a:r>
              <a:rPr lang="en-GB" dirty="0" smtClean="0"/>
              <a:t>where </a:t>
            </a:r>
            <a:r>
              <a:rPr lang="en-GB" i="1" dirty="0" smtClean="0">
                <a:solidFill>
                  <a:schemeClr val="accent4"/>
                </a:solidFill>
              </a:rPr>
              <a:t>e</a:t>
            </a:r>
            <a:r>
              <a:rPr lang="en-GB" i="1" dirty="0" smtClean="0"/>
              <a:t> </a:t>
            </a:r>
            <a:r>
              <a:rPr lang="en-GB" dirty="0" smtClean="0"/>
              <a:t> is an expression, and </a:t>
            </a:r>
            <a:r>
              <a:rPr lang="en-GB" i="1" dirty="0" smtClean="0">
                <a:solidFill>
                  <a:schemeClr val="accent4"/>
                </a:solidFill>
              </a:rPr>
              <a:t>f</a:t>
            </a:r>
            <a:r>
              <a:rPr lang="en-GB" i="1" dirty="0" smtClean="0"/>
              <a:t> </a:t>
            </a:r>
            <a:r>
              <a:rPr lang="en-GB" dirty="0" smtClean="0"/>
              <a:t>a field</a:t>
            </a:r>
          </a:p>
          <a:p>
            <a:pPr lvl="1">
              <a:buFont typeface="Arial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/>
            </a:pPr>
            <a:r>
              <a:rPr lang="en-GB" dirty="0" smtClean="0"/>
              <a:t>Meaning: </a:t>
            </a:r>
          </a:p>
          <a:p>
            <a:pPr lvl="1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/>
            </a:pPr>
            <a:r>
              <a:rPr lang="en-GB" i="1" dirty="0" err="1" smtClean="0">
                <a:solidFill>
                  <a:schemeClr val="accent4"/>
                </a:solidFill>
                <a:sym typeface="Symbol"/>
              </a:rPr>
              <a:t>e.f</a:t>
            </a:r>
            <a:r>
              <a:rPr lang="en-GB" i="1" dirty="0" smtClean="0">
                <a:solidFill>
                  <a:schemeClr val="accent4"/>
                </a:solidFill>
                <a:sym typeface="Symbol"/>
              </a:rPr>
              <a:t> </a:t>
            </a:r>
            <a:r>
              <a:rPr lang="en-GB" dirty="0" smtClean="0">
                <a:solidFill>
                  <a:schemeClr val="accent4"/>
                </a:solidFill>
                <a:sym typeface="Symbol"/>
              </a:rPr>
              <a:t> </a:t>
            </a:r>
            <a:r>
              <a:rPr lang="en-GB" i="1" dirty="0" smtClean="0">
                <a:solidFill>
                  <a:schemeClr val="accent4"/>
                </a:solidFill>
              </a:rPr>
              <a:t> e’ </a:t>
            </a:r>
            <a:r>
              <a:rPr lang="en-GB" i="1" dirty="0" smtClean="0"/>
              <a:t>–</a:t>
            </a:r>
            <a:r>
              <a:rPr lang="en-GB" dirty="0" smtClean="0"/>
              <a:t> heap contains location pointed to by </a:t>
            </a:r>
            <a:r>
              <a:rPr lang="en-GB" i="1" dirty="0" err="1" smtClean="0">
                <a:solidFill>
                  <a:schemeClr val="accent4"/>
                </a:solidFill>
              </a:rPr>
              <a:t>e.f</a:t>
            </a:r>
            <a:r>
              <a:rPr lang="en-GB" i="1" dirty="0" smtClean="0">
                <a:solidFill>
                  <a:schemeClr val="accent4"/>
                </a:solidFill>
              </a:rPr>
              <a:t>, </a:t>
            </a:r>
            <a:r>
              <a:rPr lang="en-GB" dirty="0" smtClean="0"/>
              <a:t>containing the value given by the meaning </a:t>
            </a:r>
            <a:r>
              <a:rPr lang="en-GB" i="1" dirty="0" smtClean="0">
                <a:solidFill>
                  <a:schemeClr val="accent4"/>
                </a:solidFill>
              </a:rPr>
              <a:t>e’ </a:t>
            </a:r>
            <a:r>
              <a:rPr lang="en-GB" i="1" dirty="0" smtClean="0"/>
              <a:t>  </a:t>
            </a:r>
          </a:p>
          <a:p>
            <a:pPr lvl="1"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/>
            </a:pPr>
            <a:r>
              <a:rPr lang="en-GB" dirty="0" smtClean="0">
                <a:solidFill>
                  <a:schemeClr val="accent4"/>
                </a:solidFill>
              </a:rPr>
              <a:t>φ1 </a:t>
            </a:r>
            <a:r>
              <a:rPr lang="en-GB" dirty="0" smtClean="0">
                <a:solidFill>
                  <a:schemeClr val="accent4"/>
                </a:solidFill>
                <a:sym typeface="Wingdings 2"/>
              </a:rPr>
              <a:t> </a:t>
            </a:r>
            <a:r>
              <a:rPr lang="en-GB" dirty="0" smtClean="0">
                <a:solidFill>
                  <a:schemeClr val="accent4"/>
                </a:solidFill>
              </a:rPr>
              <a:t> φ2 </a:t>
            </a:r>
            <a:r>
              <a:rPr lang="en-GB" dirty="0" smtClean="0"/>
              <a:t>– heap can be split in disjoint parts, satisfying φ1 and φ2, respectively</a:t>
            </a:r>
          </a:p>
          <a:p>
            <a:pPr lvl="1">
              <a:buFont typeface="Arial" charset="0"/>
              <a:buNone/>
              <a:tabLst>
                <a:tab pos="1311275" algn="l"/>
                <a:tab pos="2225675" algn="l"/>
                <a:tab pos="3140075" algn="l"/>
                <a:tab pos="4054475" algn="l"/>
                <a:tab pos="4968875" algn="l"/>
                <a:tab pos="5883275" algn="l"/>
                <a:tab pos="6797675" algn="l"/>
                <a:tab pos="7712075" algn="l"/>
                <a:tab pos="8626475" algn="l"/>
                <a:tab pos="9540875" algn="l"/>
                <a:tab pos="10455275" algn="l"/>
              </a:tabLst>
              <a:defRPr/>
            </a:pPr>
            <a:r>
              <a:rPr lang="en-GB" dirty="0" smtClean="0"/>
              <a:t>Monotone </a:t>
            </a:r>
            <a:r>
              <a:rPr lang="en-GB" dirty="0" err="1" smtClean="0"/>
              <a:t>w.r.t</a:t>
            </a:r>
            <a:r>
              <a:rPr lang="en-GB" dirty="0" smtClean="0"/>
              <a:t>. extensions of the heap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18790-71A1-4B14-B752-AA679FDD962A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Intuitionistic separation logic</a:t>
            </a:r>
            <a:endParaRPr lang="nl-N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88984" y="300799"/>
            <a:ext cx="236929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Developed for reasoning about programs with pointers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Verification of OpenCL kernels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5074609"/>
            <a:ext cx="4572000" cy="179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marL="285750" indent="-285750">
              <a:lnSpc>
                <a:spcPct val="104000"/>
              </a:lnSpc>
              <a:buFont typeface="Wingdings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Two </a:t>
            </a:r>
            <a:r>
              <a:rPr lang="en-GB" dirty="0"/>
              <a:t>interpretations </a:t>
            </a:r>
            <a:r>
              <a:rPr lang="en-GB" i="1" dirty="0" err="1">
                <a:solidFill>
                  <a:schemeClr val="accent4"/>
                </a:solidFill>
              </a:rPr>
              <a:t>e.f</a:t>
            </a:r>
            <a:r>
              <a:rPr lang="en-GB" i="1" dirty="0">
                <a:solidFill>
                  <a:schemeClr val="accent4"/>
                </a:solidFill>
              </a:rPr>
              <a:t> </a:t>
            </a:r>
            <a:r>
              <a:rPr lang="en-GB" dirty="0">
                <a:solidFill>
                  <a:schemeClr val="accent4"/>
                </a:solidFill>
                <a:sym typeface="Symbol"/>
              </a:rPr>
              <a:t> </a:t>
            </a:r>
            <a:r>
              <a:rPr lang="en-GB" i="1" dirty="0">
                <a:solidFill>
                  <a:schemeClr val="accent4"/>
                </a:solidFill>
              </a:rPr>
              <a:t> v </a:t>
            </a:r>
          </a:p>
          <a:p>
            <a:pPr marL="742950" lvl="1" indent="-285750">
              <a:buFont typeface="Wingdings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Field </a:t>
            </a:r>
            <a:r>
              <a:rPr lang="en-GB" i="1" dirty="0" err="1">
                <a:solidFill>
                  <a:schemeClr val="accent4"/>
                </a:solidFill>
              </a:rPr>
              <a:t>e.f</a:t>
            </a:r>
            <a:r>
              <a:rPr lang="en-GB" i="1" dirty="0"/>
              <a:t> </a:t>
            </a:r>
            <a:r>
              <a:rPr lang="en-GB" dirty="0"/>
              <a:t>contains value </a:t>
            </a:r>
            <a:r>
              <a:rPr lang="en-GB" i="1" dirty="0">
                <a:solidFill>
                  <a:schemeClr val="accent4"/>
                </a:solidFill>
              </a:rPr>
              <a:t>v</a:t>
            </a:r>
          </a:p>
          <a:p>
            <a:pPr marL="742950" lvl="1" indent="-285750">
              <a:buFont typeface="Wingdings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Permission to access field </a:t>
            </a:r>
            <a:r>
              <a:rPr lang="en-GB" i="1" dirty="0" err="1">
                <a:solidFill>
                  <a:schemeClr val="accent4"/>
                </a:solidFill>
              </a:rPr>
              <a:t>e.f</a:t>
            </a:r>
            <a:endParaRPr lang="en-GB" i="1" dirty="0">
              <a:solidFill>
                <a:schemeClr val="accent4"/>
              </a:solidFill>
            </a:endParaRPr>
          </a:p>
          <a:p>
            <a:pPr marL="285750" indent="-285750">
              <a:lnSpc>
                <a:spcPct val="104000"/>
              </a:lnSpc>
              <a:buFont typeface="Wingdings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err="1" smtClean="0"/>
              <a:t>Disjointness</a:t>
            </a:r>
            <a:r>
              <a:rPr lang="en-GB" dirty="0" smtClean="0"/>
              <a:t> </a:t>
            </a:r>
            <a:r>
              <a:rPr lang="en-GB" dirty="0"/>
              <a:t>of the heap allows reasoning about (absence) of </a:t>
            </a:r>
            <a:r>
              <a:rPr lang="en-GB" dirty="0" smtClean="0">
                <a:solidFill>
                  <a:schemeClr val="accent2"/>
                </a:solidFill>
              </a:rPr>
              <a:t>aliasing</a:t>
            </a:r>
            <a:endParaRPr lang="en-GB" dirty="0"/>
          </a:p>
          <a:p>
            <a:pPr marL="285750" indent="-285750">
              <a:lnSpc>
                <a:spcPct val="104000"/>
              </a:lnSpc>
              <a:buFont typeface="Wingdings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Local </a:t>
            </a:r>
            <a:r>
              <a:rPr lang="en-GB" dirty="0" smtClean="0"/>
              <a:t>reasoning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5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7" descr="birthday-cake-happy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700213"/>
            <a:ext cx="2736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Font typeface="Wingdings" pitchFamily="2" charset="2"/>
              <a:buNone/>
            </a:pPr>
            <a:endParaRPr lang="nl-NL" dirty="0" smtClean="0"/>
          </a:p>
          <a:p>
            <a:pPr>
              <a:buFont typeface="Wingdings" pitchFamily="2" charset="2"/>
              <a:buNone/>
            </a:pPr>
            <a:endParaRPr lang="nl-NL" dirty="0"/>
          </a:p>
          <a:p>
            <a:pPr>
              <a:buFont typeface="Wingdings" pitchFamily="2" charset="2"/>
              <a:buNone/>
            </a:pPr>
            <a:endParaRPr lang="nl-NL" dirty="0" smtClean="0"/>
          </a:p>
          <a:p>
            <a:pPr>
              <a:buFont typeface="Wingdings" pitchFamily="2" charset="2"/>
              <a:buNone/>
            </a:pPr>
            <a:endParaRPr lang="nl-NL" dirty="0"/>
          </a:p>
          <a:p>
            <a:pPr>
              <a:buFont typeface="Wingdings" pitchFamily="2" charset="2"/>
              <a:buNone/>
            </a:pPr>
            <a:endParaRPr lang="nl-NL" dirty="0" smtClean="0"/>
          </a:p>
          <a:p>
            <a:pPr>
              <a:buFont typeface="Wingdings" pitchFamily="2" charset="2"/>
              <a:buNone/>
            </a:pPr>
            <a:endParaRPr lang="nl-NL" dirty="0"/>
          </a:p>
          <a:p>
            <a:pPr>
              <a:buFont typeface="Wingdings" pitchFamily="2" charset="2"/>
              <a:buNone/>
            </a:pPr>
            <a:endParaRPr lang="nl-NL" dirty="0" smtClean="0"/>
          </a:p>
          <a:p>
            <a:pPr>
              <a:buFont typeface="Wingdings" pitchFamily="2" charset="2"/>
              <a:buNone/>
            </a:pPr>
            <a:r>
              <a:rPr lang="nl-NL" dirty="0" err="1" smtClean="0"/>
              <a:t>where</a:t>
            </a:r>
            <a:r>
              <a:rPr lang="nl-NL" dirty="0" smtClean="0"/>
              <a:t> no </a:t>
            </a:r>
            <a:r>
              <a:rPr lang="nl-NL" dirty="0" err="1" smtClean="0"/>
              <a:t>variable</a:t>
            </a:r>
            <a:r>
              <a:rPr lang="nl-NL" dirty="0" smtClean="0"/>
              <a:t> free in </a:t>
            </a:r>
            <a:r>
              <a:rPr lang="nl-NL" i="1" dirty="0" smtClean="0"/>
              <a:t>Pi </a:t>
            </a:r>
            <a:r>
              <a:rPr lang="nl-NL" dirty="0" smtClean="0"/>
              <a:t>or </a:t>
            </a:r>
            <a:r>
              <a:rPr lang="nl-NL" i="1" dirty="0" err="1" smtClean="0"/>
              <a:t>Qi</a:t>
            </a:r>
            <a:r>
              <a:rPr lang="nl-NL" i="1" dirty="0" smtClean="0"/>
              <a:t> </a:t>
            </a:r>
            <a:r>
              <a:rPr lang="nl-NL" dirty="0" smtClean="0"/>
              <a:t>is </a:t>
            </a:r>
            <a:r>
              <a:rPr lang="nl-NL" dirty="0" err="1" smtClean="0"/>
              <a:t>changed</a:t>
            </a:r>
            <a:r>
              <a:rPr lang="nl-NL" dirty="0" smtClean="0"/>
              <a:t> in </a:t>
            </a:r>
            <a:r>
              <a:rPr lang="nl-NL" i="1" dirty="0" err="1" smtClean="0"/>
              <a:t>Sj</a:t>
            </a:r>
            <a:r>
              <a:rPr lang="nl-NL" i="1" dirty="0" smtClean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i="1" dirty="0" smtClean="0"/>
              <a:t>i </a:t>
            </a:r>
            <a:r>
              <a:rPr lang="nl-NL" dirty="0" smtClean="0">
                <a:sym typeface="Symbol" pitchFamily="18" charset="2"/>
              </a:rPr>
              <a:t></a:t>
            </a:r>
            <a:r>
              <a:rPr lang="nl-NL" i="1" dirty="0" smtClean="0">
                <a:sym typeface="Symbol" pitchFamily="18" charset="2"/>
              </a:rPr>
              <a:t> j)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DCFB7-5E85-433A-BF57-422A7D4882AF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John reynolds’s 70th birthday present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3125" y="4856163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chemeClr val="accent6"/>
                          </a:solidFill>
                        </a:rPr>
                        <a:t>{</a:t>
                      </a:r>
                      <a:r>
                        <a:rPr lang="nl-NL" i="1" dirty="0" smtClean="0">
                          <a:solidFill>
                            <a:schemeClr val="accent6"/>
                          </a:solidFill>
                        </a:rPr>
                        <a:t>P1</a:t>
                      </a:r>
                      <a:r>
                        <a:rPr lang="nl-NL" i="0" dirty="0" smtClean="0">
                          <a:solidFill>
                            <a:schemeClr val="accent6"/>
                          </a:solidFill>
                        </a:rPr>
                        <a:t>}</a:t>
                      </a:r>
                      <a:r>
                        <a:rPr lang="nl-NL" i="1" dirty="0" smtClean="0">
                          <a:solidFill>
                            <a:schemeClr val="accent6"/>
                          </a:solidFill>
                        </a:rPr>
                        <a:t>S1</a:t>
                      </a:r>
                      <a:r>
                        <a:rPr lang="nl-NL" i="0" dirty="0" smtClean="0">
                          <a:solidFill>
                            <a:schemeClr val="accent6"/>
                          </a:solidFill>
                        </a:rPr>
                        <a:t>{</a:t>
                      </a:r>
                      <a:r>
                        <a:rPr lang="nl-NL" i="1" dirty="0" smtClean="0">
                          <a:solidFill>
                            <a:schemeClr val="accent6"/>
                          </a:solidFill>
                        </a:rPr>
                        <a:t>Q1</a:t>
                      </a:r>
                      <a:r>
                        <a:rPr lang="nl-NL" i="0" dirty="0" smtClean="0">
                          <a:solidFill>
                            <a:schemeClr val="accent6"/>
                          </a:solidFill>
                        </a:rPr>
                        <a:t>}     .......... </a:t>
                      </a:r>
                      <a:r>
                        <a:rPr lang="nl-NL" dirty="0" smtClean="0">
                          <a:solidFill>
                            <a:schemeClr val="accent6"/>
                          </a:solidFill>
                        </a:rPr>
                        <a:t>{</a:t>
                      </a:r>
                      <a:r>
                        <a:rPr lang="nl-NL" i="1" dirty="0" smtClean="0">
                          <a:solidFill>
                            <a:schemeClr val="accent6"/>
                          </a:solidFill>
                        </a:rPr>
                        <a:t>P</a:t>
                      </a:r>
                      <a:r>
                        <a:rPr lang="nl-NL" i="1" baseline="0" dirty="0" smtClean="0">
                          <a:solidFill>
                            <a:schemeClr val="accent6"/>
                          </a:solidFill>
                        </a:rPr>
                        <a:t>n</a:t>
                      </a:r>
                      <a:r>
                        <a:rPr lang="nl-NL" i="0" dirty="0" smtClean="0">
                          <a:solidFill>
                            <a:schemeClr val="accent6"/>
                          </a:solidFill>
                        </a:rPr>
                        <a:t>}</a:t>
                      </a:r>
                      <a:r>
                        <a:rPr lang="nl-NL" i="1" dirty="0" smtClean="0">
                          <a:solidFill>
                            <a:schemeClr val="accent6"/>
                          </a:solidFill>
                        </a:rPr>
                        <a:t>Sn</a:t>
                      </a:r>
                      <a:r>
                        <a:rPr lang="nl-NL" i="0" dirty="0" smtClean="0">
                          <a:solidFill>
                            <a:schemeClr val="accent6"/>
                          </a:solidFill>
                        </a:rPr>
                        <a:t>{</a:t>
                      </a:r>
                      <a:r>
                        <a:rPr lang="nl-NL" i="1" dirty="0" smtClean="0">
                          <a:solidFill>
                            <a:schemeClr val="accent6"/>
                          </a:solidFill>
                        </a:rPr>
                        <a:t>Qn</a:t>
                      </a:r>
                      <a:r>
                        <a:rPr lang="nl-NL" i="0" dirty="0" smtClean="0">
                          <a:solidFill>
                            <a:schemeClr val="accent6"/>
                          </a:solidFill>
                        </a:rPr>
                        <a:t>}</a:t>
                      </a:r>
                      <a:endParaRPr lang="nl-NL" dirty="0" smtClean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chemeClr val="accent6"/>
                          </a:solidFill>
                        </a:rPr>
                        <a:t>{</a:t>
                      </a:r>
                      <a:r>
                        <a:rPr lang="nl-NL" i="1" dirty="0" smtClean="0">
                          <a:solidFill>
                            <a:schemeClr val="accent6"/>
                          </a:solidFill>
                        </a:rPr>
                        <a:t>P1 </a:t>
                      </a:r>
                      <a:r>
                        <a:rPr kumimoji="0" lang="nl-NL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 ...  </a:t>
                      </a:r>
                      <a:r>
                        <a:rPr kumimoji="0" lang="nl-N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Pn</a:t>
                      </a:r>
                      <a:r>
                        <a:rPr kumimoji="0" lang="nl-NL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} </a:t>
                      </a:r>
                      <a:r>
                        <a:rPr kumimoji="0" lang="nl-N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S1 </a:t>
                      </a:r>
                      <a:r>
                        <a:rPr kumimoji="0" lang="nl-NL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|| ... || </a:t>
                      </a:r>
                      <a:r>
                        <a:rPr kumimoji="0" lang="nl-N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Sn </a:t>
                      </a:r>
                      <a:r>
                        <a:rPr kumimoji="0" lang="nl-NL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{</a:t>
                      </a:r>
                      <a:r>
                        <a:rPr kumimoji="0" lang="nl-N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Q1 </a:t>
                      </a:r>
                      <a:r>
                        <a:rPr kumimoji="0" lang="nl-NL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 ...  </a:t>
                      </a:r>
                      <a:r>
                        <a:rPr kumimoji="0" lang="nl-N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Qn</a:t>
                      </a:r>
                      <a:r>
                        <a:rPr kumimoji="0" lang="nl-NL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} </a:t>
                      </a:r>
                      <a:endParaRPr lang="nl-NL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Picture 8" descr="29.J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348880"/>
            <a:ext cx="953766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peter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392" y="2348880"/>
            <a:ext cx="1008000" cy="15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3/12/15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Verification of OpenCL kernels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0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Theme1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T_wit_EN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700" dirty="0" smtClean="0"/>
        </a:defPPr>
      </a:lstStyle>
    </a:tx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Theme1.thmx</Template>
  <TotalTime>846</TotalTime>
  <Words>1266</Words>
  <Application>Microsoft Macintosh PowerPoint</Application>
  <PresentationFormat>On-screen Show (4:3)</PresentationFormat>
  <Paragraphs>305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Theme1</vt:lpstr>
      <vt:lpstr>UT_wit_EN</vt:lpstr>
      <vt:lpstr>NIRICT reconnaissance topic  performance and correctness of GPGPU</vt:lpstr>
      <vt:lpstr>PowerPoint Presentation</vt:lpstr>
      <vt:lpstr>PowerPoint Presentation</vt:lpstr>
      <vt:lpstr>PowerPoint Presentation</vt:lpstr>
      <vt:lpstr>verification of openCL programs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CARP project:  Correct and efficient accelerator programs</dc:title>
  <dc:creator>marieke</dc:creator>
  <cp:lastModifiedBy>marieke</cp:lastModifiedBy>
  <cp:revision>130</cp:revision>
  <cp:lastPrinted>2013-04-22T09:21:11Z</cp:lastPrinted>
  <dcterms:created xsi:type="dcterms:W3CDTF">2012-06-22T11:43:16Z</dcterms:created>
  <dcterms:modified xsi:type="dcterms:W3CDTF">2015-12-03T07:19:55Z</dcterms:modified>
</cp:coreProperties>
</file>